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59" r:id="rId2"/>
  </p:sldMasterIdLst>
  <p:sldIdLst>
    <p:sldId id="301" r:id="rId3"/>
    <p:sldId id="308" r:id="rId4"/>
    <p:sldId id="307" r:id="rId5"/>
    <p:sldId id="310" r:id="rId6"/>
    <p:sldId id="311" r:id="rId7"/>
    <p:sldId id="312" r:id="rId8"/>
    <p:sldId id="313" r:id="rId9"/>
    <p:sldId id="316" r:id="rId10"/>
    <p:sldId id="315" r:id="rId11"/>
    <p:sldId id="314" r:id="rId12"/>
    <p:sldId id="317" r:id="rId13"/>
    <p:sldId id="318" r:id="rId14"/>
    <p:sldId id="319" r:id="rId15"/>
    <p:sldId id="320" r:id="rId16"/>
    <p:sldId id="321" r:id="rId17"/>
    <p:sldId id="322" r:id="rId18"/>
  </p:sldIdLst>
  <p:sldSz cx="12192000" cy="6858000"/>
  <p:notesSz cx="6858000" cy="9144000"/>
  <p:embeddedFontLst>
    <p:embeddedFont>
      <p:font typeface="Ubuntu" panose="020B0504030602030204" pitchFamily="34" charset="0"/>
      <p:regular r:id="rId19"/>
      <p:bold r:id="rId20"/>
      <p:italic r:id="rId21"/>
      <p:boldItalic r:id="rId22"/>
    </p:embeddedFont>
    <p:embeddedFont>
      <p:font typeface="Ubuntu Light" panose="020B0304030602030204" pitchFamily="34" charset="0"/>
      <p:regular r:id="rId23"/>
      <p:italic r:id="rId24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STĘP" id="{ECD39E88-1982-4460-9D85-28864DAE2498}">
          <p14:sldIdLst>
            <p14:sldId id="301"/>
            <p14:sldId id="308"/>
            <p14:sldId id="307"/>
            <p14:sldId id="310"/>
            <p14:sldId id="311"/>
            <p14:sldId id="312"/>
            <p14:sldId id="313"/>
            <p14:sldId id="316"/>
            <p14:sldId id="315"/>
            <p14:sldId id="314"/>
            <p14:sldId id="317"/>
            <p14:sldId id="318"/>
            <p14:sldId id="319"/>
            <p14:sldId id="320"/>
            <p14:sldId id="321"/>
            <p14:sldId id="322"/>
          </p14:sldIdLst>
        </p14:section>
        <p14:section name="LISTA PRZYKŁADÓW - jasne" id="{91AC2D6C-D8CF-4CAB-B813-7BF88A4957A0}">
          <p14:sldIdLst/>
        </p14:section>
        <p14:section name="LISTA PRZYKŁADÓW - ciemne" id="{71050633-D7F6-42DD-BAB0-CDA628F3F0A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6" pos="347" userDrawn="1">
          <p15:clr>
            <a:srgbClr val="A4A3A4"/>
          </p15:clr>
        </p15:guide>
        <p15:guide id="7" orient="horz" pos="3838" userDrawn="1">
          <p15:clr>
            <a:srgbClr val="A4A3A4"/>
          </p15:clr>
        </p15:guide>
        <p15:guide id="8" pos="7333" userDrawn="1">
          <p15:clr>
            <a:srgbClr val="A4A3A4"/>
          </p15:clr>
        </p15:guide>
        <p15:guide id="9" pos="7447" userDrawn="1">
          <p15:clr>
            <a:srgbClr val="A4A3A4"/>
          </p15:clr>
        </p15:guide>
        <p15:guide id="10" orient="horz" pos="4201" userDrawn="1">
          <p15:clr>
            <a:srgbClr val="A4A3A4"/>
          </p15:clr>
        </p15:guide>
        <p15:guide id="12" orient="horz" pos="845" userDrawn="1">
          <p15:clr>
            <a:srgbClr val="A4A3A4"/>
          </p15:clr>
        </p15:guide>
        <p15:guide id="13" orient="horz" pos="504" userDrawn="1">
          <p15:clr>
            <a:srgbClr val="A4A3A4"/>
          </p15:clr>
        </p15:guide>
        <p15:guide id="14" orient="horz" pos="663" userDrawn="1">
          <p15:clr>
            <a:srgbClr val="A4A3A4"/>
          </p15:clr>
        </p15:guide>
        <p15:guide id="15" orient="horz" pos="913" userDrawn="1">
          <p15:clr>
            <a:srgbClr val="A4A3A4"/>
          </p15:clr>
        </p15:guide>
        <p15:guide id="16" orient="horz" pos="731" userDrawn="1">
          <p15:clr>
            <a:srgbClr val="A4A3A4"/>
          </p15:clr>
        </p15:guide>
        <p15:guide id="17" pos="2547" userDrawn="1">
          <p15:clr>
            <a:srgbClr val="A4A3A4"/>
          </p15:clr>
        </p15:guide>
        <p15:guide id="18" pos="4021" userDrawn="1">
          <p15:clr>
            <a:srgbClr val="A4A3A4"/>
          </p15:clr>
        </p15:guide>
        <p15:guide id="19" pos="2751" userDrawn="1">
          <p15:clr>
            <a:srgbClr val="A4A3A4"/>
          </p15:clr>
        </p15:guide>
        <p15:guide id="20" pos="3636" userDrawn="1">
          <p15:clr>
            <a:srgbClr val="A4A3A4"/>
          </p15:clr>
        </p15:guide>
        <p15:guide id="21" pos="4951" userDrawn="1">
          <p15:clr>
            <a:srgbClr val="A4A3A4"/>
          </p15:clr>
        </p15:guide>
        <p15:guide id="22" pos="5133" userDrawn="1">
          <p15:clr>
            <a:srgbClr val="A4A3A4"/>
          </p15:clr>
        </p15:guide>
        <p15:guide id="23" orient="horz" userDrawn="1">
          <p15:clr>
            <a:srgbClr val="A4A3A4"/>
          </p15:clr>
        </p15:guide>
        <p15:guide id="24" orient="horz" pos="9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88" y="96"/>
      </p:cViewPr>
      <p:guideLst>
        <p:guide orient="horz" pos="2160"/>
        <p:guide pos="3840"/>
        <p:guide orient="horz" pos="414"/>
        <p:guide pos="347"/>
        <p:guide orient="horz" pos="3838"/>
        <p:guide pos="7333"/>
        <p:guide pos="7447"/>
        <p:guide orient="horz" pos="4201"/>
        <p:guide orient="horz" pos="845"/>
        <p:guide orient="horz" pos="504"/>
        <p:guide orient="horz" pos="663"/>
        <p:guide orient="horz" pos="913"/>
        <p:guide orient="horz" pos="731"/>
        <p:guide pos="2547"/>
        <p:guide pos="4021"/>
        <p:guide pos="2751"/>
        <p:guide pos="3636"/>
        <p:guide pos="4951"/>
        <p:guide pos="5133"/>
        <p:guide orient="horz"/>
        <p:guide orient="horz" pos="9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0T07:55:44.08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0,'6452'0,"-6388"0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0T07:55:46.91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0,'35129'0,"-35140"0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7A9E88A5-161F-486E-AC40-E7F86F197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436" y="730800"/>
            <a:ext cx="2804733" cy="1364400"/>
          </a:xfrm>
          <a:prstGeom prst="rect">
            <a:avLst/>
          </a:prstGeom>
        </p:spPr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26" y="2729606"/>
            <a:ext cx="11055349" cy="3374441"/>
          </a:xfrm>
          <a:prstGeom prst="rect">
            <a:avLst/>
          </a:prstGeom>
        </p:spPr>
        <p:txBody>
          <a:bodyPr lIns="0" rIns="0"/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54979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708F758-CAD8-41E4-AB1D-B26E6905D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760" y="748312"/>
            <a:ext cx="2824479" cy="1342800"/>
          </a:xfrm>
          <a:prstGeom prst="rect">
            <a:avLst/>
          </a:prstGeom>
        </p:spPr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26" y="2729606"/>
            <a:ext cx="11055349" cy="3374441"/>
          </a:xfrm>
          <a:prstGeom prst="rect">
            <a:avLst/>
          </a:prstGeom>
        </p:spPr>
        <p:txBody>
          <a:bodyPr lIns="0" rIns="0"/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3445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26" y="2046904"/>
            <a:ext cx="11055349" cy="33744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Wpisz tytuł rozdziału</a:t>
            </a:r>
          </a:p>
        </p:txBody>
      </p:sp>
    </p:spTree>
    <p:extLst>
      <p:ext uri="{BB962C8B-B14F-4D97-AF65-F5344CB8AC3E}">
        <p14:creationId xmlns:p14="http://schemas.microsoft.com/office/powerpoint/2010/main" val="2886815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F852D6B-15B2-480E-ADFB-6808CD98A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45528"/>
            <a:ext cx="11090274" cy="417187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082705"/>
            <a:ext cx="5545136" cy="50101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CEE54D18-0A1F-4911-B892-47B6E6024FD6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01AA776-3549-4B83-8EE3-9428832224FF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16889B1-82C5-4B5F-B923-F2C787E8C857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35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podtyty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837483"/>
            <a:ext cx="5545137" cy="31123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45528"/>
            <a:ext cx="11090271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358932"/>
            <a:ext cx="5545136" cy="473389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3CC6949-FC65-4C56-AB8A-7C9902D98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96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45528"/>
            <a:ext cx="11090274" cy="4171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082705"/>
            <a:ext cx="5545136" cy="50101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16889B1-82C5-4B5F-B923-F2C787E8C857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97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, podtyty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837483"/>
            <a:ext cx="5545137" cy="31123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45528"/>
            <a:ext cx="11090271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358932"/>
            <a:ext cx="5545136" cy="473389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5A62888-1D5E-4528-BAC0-0F3447D74C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96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19BA445-8295-410A-880A-AAE5E2A0F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5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407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je końc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71F7AE5-CEE1-424D-A010-91399B49C25D}"/>
              </a:ext>
            </a:extLst>
          </p:cNvPr>
          <p:cNvSpPr txBox="1"/>
          <p:nvPr userDrawn="1"/>
        </p:nvSpPr>
        <p:spPr>
          <a:xfrm>
            <a:off x="1648560" y="2840806"/>
            <a:ext cx="889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bg1"/>
                </a:solidFill>
              </a:rPr>
              <a:t>www.</a:t>
            </a:r>
            <a:r>
              <a:rPr lang="pl-PL" sz="2800" b="1" dirty="0">
                <a:solidFill>
                  <a:schemeClr val="bg1"/>
                </a:solidFill>
                <a:latin typeface="Ubuntu" panose="020B0504030602030204" pitchFamily="34" charset="0"/>
              </a:rPr>
              <a:t>cm-uj.krakow.pl </a:t>
            </a:r>
          </a:p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bg1"/>
                </a:solidFill>
              </a:rPr>
              <a:t>facebook.com/</a:t>
            </a:r>
            <a:r>
              <a:rPr lang="pl-PL" sz="2800" b="1" dirty="0" err="1">
                <a:solidFill>
                  <a:schemeClr val="bg1"/>
                </a:solidFill>
                <a:latin typeface="Ubuntu" panose="020B0504030602030204" pitchFamily="34" charset="0"/>
              </a:rPr>
              <a:t>UJCMuniversity</a:t>
            </a:r>
            <a:endParaRPr lang="pl-PL" sz="2800" b="1" kern="1400" spc="400" dirty="0">
              <a:solidFill>
                <a:schemeClr val="bg1"/>
              </a:solidFill>
              <a:latin typeface="Ubuntu" panose="020B0504030602030204" pitchFamily="34" charset="0"/>
              <a:ea typeface="Lato Heavy" pitchFamily="34" charset="0"/>
              <a:cs typeface="Lato Heavy" pitchFamily="34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FF46A74-E164-494D-8C81-443057E5B3E1}"/>
              </a:ext>
            </a:extLst>
          </p:cNvPr>
          <p:cNvCxnSpPr>
            <a:cxnSpLocks/>
          </p:cNvCxnSpPr>
          <p:nvPr userDrawn="1"/>
        </p:nvCxnSpPr>
        <p:spPr>
          <a:xfrm>
            <a:off x="1648560" y="4183397"/>
            <a:ext cx="889488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>
            <a:extLst>
              <a:ext uri="{FF2B5EF4-FFF2-40B4-BE49-F238E27FC236}">
                <a16:creationId xmlns:a16="http://schemas.microsoft.com/office/drawing/2014/main" id="{1FABF8A0-4F79-43FD-81D8-ED10B6952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1090" y="4431309"/>
            <a:ext cx="7569820" cy="921576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dane prezentującego (opcjonalnie)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B060838-EF7B-44C8-9157-1CBF84921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760" y="748312"/>
            <a:ext cx="2824479" cy="13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8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26" y="2046904"/>
            <a:ext cx="11055349" cy="33744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Wpisz tytuł rozdziału</a:t>
            </a:r>
          </a:p>
        </p:txBody>
      </p:sp>
    </p:spTree>
    <p:extLst>
      <p:ext uri="{BB962C8B-B14F-4D97-AF65-F5344CB8AC3E}">
        <p14:creationId xmlns:p14="http://schemas.microsoft.com/office/powerpoint/2010/main" val="149292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F680357C-2144-4A8D-87D3-63206E60E9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9929"/>
            <a:ext cx="1202489" cy="3312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45528"/>
            <a:ext cx="11090274" cy="417187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tx2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tx2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082705"/>
            <a:ext cx="5545136" cy="501012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1907607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podtyty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837483"/>
            <a:ext cx="5545137" cy="31123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45528"/>
            <a:ext cx="11090271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tx2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tx2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466882"/>
            <a:ext cx="5545136" cy="455363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A194EBE-D016-4BC1-8A9F-72705ADD00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9929"/>
            <a:ext cx="120248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01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47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45528"/>
            <a:ext cx="11090274" cy="4171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082705"/>
            <a:ext cx="5545136" cy="501012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82018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podtyty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837483"/>
            <a:ext cx="5545137" cy="31123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45528"/>
            <a:ext cx="11090271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tx2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tx2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466882"/>
            <a:ext cx="5545136" cy="455363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B0063CE-C7E5-47FB-A97B-A1DAA7525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9929"/>
            <a:ext cx="120248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24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tx2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tx2"/>
              </a:solidFill>
              <a:latin typeface="Ubuntu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7C78348-22D0-4AD0-BA3A-5B5B9ACAB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9929"/>
            <a:ext cx="120248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6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87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je końc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71F7AE5-CEE1-424D-A010-91399B49C25D}"/>
              </a:ext>
            </a:extLst>
          </p:cNvPr>
          <p:cNvSpPr txBox="1"/>
          <p:nvPr userDrawn="1"/>
        </p:nvSpPr>
        <p:spPr>
          <a:xfrm>
            <a:off x="1648560" y="2840806"/>
            <a:ext cx="8894879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tx2"/>
                </a:solidFill>
              </a:rPr>
              <a:t>www.</a:t>
            </a:r>
            <a:r>
              <a:rPr lang="pl-PL" sz="2800" b="1" dirty="0">
                <a:solidFill>
                  <a:schemeClr val="tx2"/>
                </a:solidFill>
                <a:latin typeface="Ubuntu" panose="020B0504030602030204" pitchFamily="34" charset="0"/>
              </a:rPr>
              <a:t>cm-uj.krakow.pl </a:t>
            </a:r>
          </a:p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tx2"/>
                </a:solidFill>
              </a:rPr>
              <a:t>facebook.com/</a:t>
            </a:r>
            <a:r>
              <a:rPr lang="pl-PL" sz="2800" b="1" dirty="0" err="1">
                <a:solidFill>
                  <a:schemeClr val="tx2"/>
                </a:solidFill>
                <a:latin typeface="Ubuntu" panose="020B0504030602030204" pitchFamily="34" charset="0"/>
              </a:rPr>
              <a:t>UJCMuniversity</a:t>
            </a:r>
            <a:endParaRPr lang="pl-PL" sz="2800" b="1" kern="1400" spc="400" dirty="0">
              <a:solidFill>
                <a:schemeClr val="tx2"/>
              </a:solidFill>
              <a:latin typeface="Ubuntu" panose="020B0504030602030204" pitchFamily="34" charset="0"/>
              <a:ea typeface="Lato Heavy" pitchFamily="34" charset="0"/>
              <a:cs typeface="Lato Heavy" pitchFamily="34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FF46A74-E164-494D-8C81-443057E5B3E1}"/>
              </a:ext>
            </a:extLst>
          </p:cNvPr>
          <p:cNvCxnSpPr>
            <a:cxnSpLocks/>
          </p:cNvCxnSpPr>
          <p:nvPr userDrawn="1"/>
        </p:nvCxnSpPr>
        <p:spPr>
          <a:xfrm>
            <a:off x="1648560" y="4183397"/>
            <a:ext cx="889488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>
            <a:extLst>
              <a:ext uri="{FF2B5EF4-FFF2-40B4-BE49-F238E27FC236}">
                <a16:creationId xmlns:a16="http://schemas.microsoft.com/office/drawing/2014/main" id="{1FABF8A0-4F79-43FD-81D8-ED10B6952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1090" y="4431309"/>
            <a:ext cx="7569820" cy="921576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dane prezentującego (opcjonalnie)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4371AF2-4D81-45AA-BFFA-F0A67EE18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436" y="730800"/>
            <a:ext cx="2804733" cy="13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4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D6707D9-69A4-4239-87CC-AA855D5E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082705"/>
            <a:ext cx="11090273" cy="50942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2">
            <a:extLst>
              <a:ext uri="{FF2B5EF4-FFF2-40B4-BE49-F238E27FC236}">
                <a16:creationId xmlns:a16="http://schemas.microsoft.com/office/drawing/2014/main" id="{93D31CC7-A5E5-4F34-A682-4A25B475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42901"/>
            <a:ext cx="11090273" cy="655666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7958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3" r:id="rId4"/>
    <p:sldLayoutId id="2147483666" r:id="rId5"/>
    <p:sldLayoutId id="2147483670" r:id="rId6"/>
    <p:sldLayoutId id="2147483667" r:id="rId7"/>
    <p:sldLayoutId id="2147483655" r:id="rId8"/>
    <p:sldLayoutId id="2147483654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36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89F9C73-0549-4441-BB84-F04475A79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346073"/>
            <a:ext cx="11090274" cy="56832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671C419-1785-4F7D-9E92-13054CF4B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082705"/>
            <a:ext cx="11090273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8739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9" r:id="rId5"/>
    <p:sldLayoutId id="2147483671" r:id="rId6"/>
    <p:sldLayoutId id="2147483668" r:id="rId7"/>
    <p:sldLayoutId id="2147483664" r:id="rId8"/>
    <p:sldLayoutId id="2147483665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18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36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54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72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gnieszka.gesiarz@uj.edu.pl" TargetMode="External"/><Relationship Id="rId2" Type="http://schemas.openxmlformats.org/officeDocument/2006/relationships/hyperlink" Target="mailto:krystyna.muzyka@uj.edu.p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0B30CB5-0243-48BA-BBBC-B4B0B7E36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0" y="2393222"/>
            <a:ext cx="11055349" cy="287078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SKŁADANIE ELEKTRONICZNEGO</a:t>
            </a:r>
            <a:br>
              <a:rPr lang="pl-PL" dirty="0"/>
            </a:br>
            <a:r>
              <a:rPr lang="pl-PL" dirty="0"/>
              <a:t>WNIOSKU WYJAZDOWEGO </a:t>
            </a:r>
            <a:br>
              <a:rPr lang="pl-PL" dirty="0"/>
            </a:br>
            <a:r>
              <a:rPr lang="pl-PL" dirty="0"/>
              <a:t>O PODRÓŻ KRAJOWĄ</a:t>
            </a:r>
            <a:br>
              <a:rPr lang="pl-PL" dirty="0"/>
            </a:br>
            <a:br>
              <a:rPr lang="pl-PL" dirty="0"/>
            </a:br>
            <a:r>
              <a:rPr lang="pl-PL" dirty="0"/>
              <a:t>							</a:t>
            </a:r>
            <a:r>
              <a:rPr lang="pl-PL" sz="2200" dirty="0"/>
              <a:t>Zespół ds. Wyjazdów Służbowych CM</a:t>
            </a:r>
            <a:br>
              <a:rPr lang="pl-PL" dirty="0"/>
            </a:br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Pismo odręczne 1">
                <a:extLst>
                  <a:ext uri="{FF2B5EF4-FFF2-40B4-BE49-F238E27FC236}">
                    <a16:creationId xmlns:a16="http://schemas.microsoft.com/office/drawing/2014/main" id="{2DE1D229-C240-C5D9-5234-C12CE3359E6C}"/>
                  </a:ext>
                </a:extLst>
              </p14:cNvPr>
              <p14:cNvContentPartPr/>
              <p14:nvPr/>
            </p14:nvContentPartPr>
            <p14:xfrm>
              <a:off x="82985" y="2395382"/>
              <a:ext cx="2346120" cy="360"/>
            </p14:xfrm>
          </p:contentPart>
        </mc:Choice>
        <mc:Fallback xmlns="">
          <p:pic>
            <p:nvPicPr>
              <p:cNvPr id="2" name="Pismo odręczne 1">
                <a:extLst>
                  <a:ext uri="{FF2B5EF4-FFF2-40B4-BE49-F238E27FC236}">
                    <a16:creationId xmlns:a16="http://schemas.microsoft.com/office/drawing/2014/main" id="{2DE1D229-C240-C5D9-5234-C12CE3359E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85" y="2287382"/>
                <a:ext cx="2453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92E52372-3F73-290C-1474-39B3E9C11453}"/>
                  </a:ext>
                </a:extLst>
              </p14:cNvPr>
              <p14:cNvContentPartPr/>
              <p14:nvPr/>
            </p14:nvContentPartPr>
            <p14:xfrm>
              <a:off x="73625" y="2395382"/>
              <a:ext cx="12646800" cy="360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92E52372-3F73-290C-1474-39B3E9C114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85" y="2287382"/>
                <a:ext cx="1275444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81F8E35-0115-D407-6DF2-6527640589FB}"/>
              </a:ext>
            </a:extLst>
          </p:cNvPr>
          <p:cNvCxnSpPr>
            <a:cxnSpLocks/>
          </p:cNvCxnSpPr>
          <p:nvPr/>
        </p:nvCxnSpPr>
        <p:spPr>
          <a:xfrm>
            <a:off x="484188" y="2393222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6A9D7505-5305-51B9-5B0F-4B1CDCF575E1}"/>
              </a:ext>
            </a:extLst>
          </p:cNvPr>
          <p:cNvCxnSpPr>
            <a:cxnSpLocks/>
          </p:cNvCxnSpPr>
          <p:nvPr/>
        </p:nvCxnSpPr>
        <p:spPr>
          <a:xfrm>
            <a:off x="484188" y="5127921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332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DB6168-5C0E-76EF-5BCD-A2769BD7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ZAPISANIE I NADANIE NUMERU PODRÓŻY KRAJOWEJ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D09E9A-DC51-1659-7943-3FB8B347D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962025"/>
            <a:ext cx="11090273" cy="5130800"/>
          </a:xfrm>
        </p:spPr>
        <p:txBody>
          <a:bodyPr/>
          <a:lstStyle/>
          <a:p>
            <a:r>
              <a:rPr lang="pl-PL" dirty="0"/>
              <a:t>Po wypełnieniu Danych podstawowych można zapisać wniosek – nadany zostanie numer Podróży krajowej. Przechodzimy do następnego kroku.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8222941-3DF2-8F3D-9C26-8DE5C391A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602" y="1515426"/>
            <a:ext cx="7820924" cy="457739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B90F2B-BEAA-8A6D-5033-A3ED8CEDD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61" y="1752600"/>
            <a:ext cx="966788" cy="14923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54A3C96-1EF0-257B-1350-DDA162184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290" y="2523980"/>
            <a:ext cx="1126731" cy="149236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EE94D9F-396E-0F94-B6E9-76B1E4800D86}"/>
              </a:ext>
            </a:extLst>
          </p:cNvPr>
          <p:cNvSpPr/>
          <p:nvPr/>
        </p:nvSpPr>
        <p:spPr>
          <a:xfrm>
            <a:off x="9596927" y="5895975"/>
            <a:ext cx="699599" cy="19685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94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326A8E-900E-7E96-7478-074416C2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DIETY I RYCZAŁTY – Ekran 2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12152B-99A3-E9A8-72AE-1F491EA7C1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960582"/>
            <a:ext cx="11090272" cy="5132243"/>
          </a:xfrm>
        </p:spPr>
        <p:txBody>
          <a:bodyPr/>
          <a:lstStyle/>
          <a:p>
            <a:r>
              <a:rPr lang="pl-PL" dirty="0"/>
              <a:t>Wskazanie świadczeń podczas podróży krajowej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Następny krok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F281D94-0D52-ADD5-EE1D-08A963324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1" y="1404498"/>
            <a:ext cx="11090274" cy="404900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69B316D-38F3-9AB7-DF25-D15145BF5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5132438"/>
            <a:ext cx="9795596" cy="32106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308ED83-B58F-DE7B-F998-7CB0EFAA2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440" y="1799222"/>
            <a:ext cx="966788" cy="149236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FDCBB66-15FB-1F8A-1357-E42546DC56A4}"/>
              </a:ext>
            </a:extLst>
          </p:cNvPr>
          <p:cNvSpPr txBox="1"/>
          <p:nvPr/>
        </p:nvSpPr>
        <p:spPr>
          <a:xfrm>
            <a:off x="7772400" y="2109354"/>
            <a:ext cx="30341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Rozliczenie hotelu bez faktury – wskazujemy ryczałt hotelowy, podróż samochodem –odznaczamy ryczałt na dojazdy lokalne</a:t>
            </a:r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22EBC61D-5CE6-99FF-9326-BAAF7BF5F2A5}"/>
              </a:ext>
            </a:extLst>
          </p:cNvPr>
          <p:cNvCxnSpPr>
            <a:cxnSpLocks/>
          </p:cNvCxnSpPr>
          <p:nvPr/>
        </p:nvCxnSpPr>
        <p:spPr>
          <a:xfrm flipH="1">
            <a:off x="5611090" y="2848018"/>
            <a:ext cx="2332183" cy="3536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>
            <a:extLst>
              <a:ext uri="{FF2B5EF4-FFF2-40B4-BE49-F238E27FC236}">
                <a16:creationId xmlns:a16="http://schemas.microsoft.com/office/drawing/2014/main" id="{6FC3DC7B-3285-9AAE-4B93-709749DBD272}"/>
              </a:ext>
            </a:extLst>
          </p:cNvPr>
          <p:cNvSpPr/>
          <p:nvPr/>
        </p:nvSpPr>
        <p:spPr>
          <a:xfrm>
            <a:off x="2939753" y="3324492"/>
            <a:ext cx="1042587" cy="32106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92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9535AC-CFB8-E1D5-99A2-80C618A6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FINANSOWANIE WYDATKÓW – Ekran 3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00CB53A-D534-15CC-0105-8FA341084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942975"/>
            <a:ext cx="11090273" cy="5257800"/>
          </a:xfrm>
        </p:spPr>
        <p:txBody>
          <a:bodyPr/>
          <a:lstStyle/>
          <a:p>
            <a:r>
              <a:rPr lang="pl-PL" dirty="0"/>
              <a:t>Dodajemy wydatki rozliczane przy podróży krajowej ze skazanym źródłem finansowania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DA76688-74FC-30E6-685A-D0C4C2111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1" y="1339427"/>
            <a:ext cx="11090273" cy="441963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831CA84-0C69-64C4-72F8-1FC9031D3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539" y="5437998"/>
            <a:ext cx="9795596" cy="32106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A502628-9C63-CE68-04B6-192EC0422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590" y="1703972"/>
            <a:ext cx="966788" cy="149236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E8E2102E-FA93-F79F-BFE3-8D33A9664945}"/>
              </a:ext>
            </a:extLst>
          </p:cNvPr>
          <p:cNvSpPr/>
          <p:nvPr/>
        </p:nvSpPr>
        <p:spPr>
          <a:xfrm>
            <a:off x="3626427" y="4054764"/>
            <a:ext cx="1311564" cy="174336"/>
          </a:xfrm>
          <a:prstGeom prst="rect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41244C75-FDC1-D57D-C574-6A976D7877B5}"/>
              </a:ext>
            </a:extLst>
          </p:cNvPr>
          <p:cNvSpPr/>
          <p:nvPr/>
        </p:nvSpPr>
        <p:spPr>
          <a:xfrm>
            <a:off x="3626425" y="4054764"/>
            <a:ext cx="1311564" cy="174336"/>
          </a:xfrm>
          <a:prstGeom prst="rect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99CF055-8516-19DC-E474-8CB1C3AB23A0}"/>
              </a:ext>
            </a:extLst>
          </p:cNvPr>
          <p:cNvSpPr/>
          <p:nvPr/>
        </p:nvSpPr>
        <p:spPr>
          <a:xfrm>
            <a:off x="10690789" y="5518573"/>
            <a:ext cx="880217" cy="17838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07A63C-DBF4-4A3A-9E13-9C52562B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PODSUMOWANIE – Ekran 4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11DFAA2-E03A-C28D-998E-D6846378C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876300"/>
            <a:ext cx="11090274" cy="5216525"/>
          </a:xfrm>
        </p:spPr>
        <p:txBody>
          <a:bodyPr/>
          <a:lstStyle/>
          <a:p>
            <a:r>
              <a:rPr lang="pl-PL" dirty="0"/>
              <a:t>Po uzupełnieniu wszystkich danych zapisujemy wniosek i dodajemy załączniki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A9BBCB-7949-CF80-2B5A-6C35DDFF4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991" y="1452119"/>
            <a:ext cx="7888713" cy="46407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96C6545-E210-C780-B441-D105232DB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5" y="1667920"/>
            <a:ext cx="885826" cy="178137"/>
          </a:xfrm>
          <a:prstGeom prst="rect">
            <a:avLst/>
          </a:prstGeom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id="{D1698FCB-C722-A97E-9765-121DB0D36FD7}"/>
              </a:ext>
            </a:extLst>
          </p:cNvPr>
          <p:cNvSpPr/>
          <p:nvPr/>
        </p:nvSpPr>
        <p:spPr>
          <a:xfrm rot="10800000">
            <a:off x="5648325" y="5362575"/>
            <a:ext cx="1733550" cy="730250"/>
          </a:xfrm>
          <a:prstGeom prst="ellipse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FAF42BFE-5BEF-012E-F673-52311DEE317F}"/>
              </a:ext>
            </a:extLst>
          </p:cNvPr>
          <p:cNvCxnSpPr>
            <a:cxnSpLocks/>
          </p:cNvCxnSpPr>
          <p:nvPr/>
        </p:nvCxnSpPr>
        <p:spPr>
          <a:xfrm flipH="1">
            <a:off x="7496102" y="5101011"/>
            <a:ext cx="515216" cy="6097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>
            <a:extLst>
              <a:ext uri="{FF2B5EF4-FFF2-40B4-BE49-F238E27FC236}">
                <a16:creationId xmlns:a16="http://schemas.microsoft.com/office/drawing/2014/main" id="{582F4DEC-7FA4-A95E-0199-D1E42ADB1CA6}"/>
              </a:ext>
            </a:extLst>
          </p:cNvPr>
          <p:cNvSpPr/>
          <p:nvPr/>
        </p:nvSpPr>
        <p:spPr>
          <a:xfrm>
            <a:off x="6980887" y="5914688"/>
            <a:ext cx="515215" cy="17813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58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ABE0B4-259F-EB1D-FF2F-2EB93A51F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DODAWANIE ZAŁĄCZNIKÓW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8D91DF-F8FB-87C7-EBD0-DD0C30A19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082705"/>
            <a:ext cx="11090273" cy="5010120"/>
          </a:xfrm>
        </p:spPr>
        <p:txBody>
          <a:bodyPr/>
          <a:lstStyle/>
          <a:p>
            <a:r>
              <a:rPr lang="pl-PL" dirty="0"/>
              <a:t>Do wniosku należy dołączyć załączniki: zaproszenie, plan konferencji, informację o refundacji kosztów, kalkulację cen biletów itp.</a:t>
            </a:r>
          </a:p>
          <a:p>
            <a:r>
              <a:rPr lang="pl-PL" dirty="0"/>
              <a:t>Pracownicy administracji ogólnouczelnianej musza dołączyć </a:t>
            </a:r>
            <a:r>
              <a:rPr lang="pl-PL" b="1" dirty="0"/>
              <a:t>Zgłoszenie udziału pracownika administracji ogólnouczelnianej w szkoleniu/konferencji</a:t>
            </a:r>
            <a:r>
              <a:rPr lang="pl-PL" dirty="0"/>
              <a:t> (do pobrania ze strony www.zows.cm.uj.edu.pl)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0F977DE-6884-DB3A-ED6B-EA84062DB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1" y="2755387"/>
            <a:ext cx="11090273" cy="30199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3DBB7FA-4E7B-9EF6-F26B-4C22652B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4667250"/>
            <a:ext cx="42576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6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EAE7AC-C0EF-F28C-2B6A-995D53C2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PODGLĄD I WYSYŁANIE – Ekran 5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200370A-322B-F06B-CAB6-93D59A0ADC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952500"/>
            <a:ext cx="11090274" cy="5140325"/>
          </a:xfrm>
        </p:spPr>
        <p:txBody>
          <a:bodyPr/>
          <a:lstStyle/>
          <a:p>
            <a:r>
              <a:rPr lang="pl-PL" dirty="0"/>
              <a:t>Ostatnim krokiem jest wysłanie wniosku do akceptacji. Przed wysłaniem możliwy jest podgląd i wydruk wniosku.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E4A63F5-853F-47CF-99CC-E728F8754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" y="1407153"/>
            <a:ext cx="11090275" cy="404369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4AE6C0F-D875-8A22-E513-9527A15C0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471" y="5450846"/>
            <a:ext cx="9851666" cy="33250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5D0F5D3-60CF-4B78-8268-B03D76AC6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60" y="1739662"/>
            <a:ext cx="1238611" cy="404369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FCE0C22-1832-E59F-FD79-CDD959A3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265" y="1808746"/>
            <a:ext cx="966788" cy="1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69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27D728-4D2C-26AD-D02C-12353DAC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INFORMACJE DODATKOWE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A11671-CDCD-B308-F723-F94A9871DA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960582"/>
            <a:ext cx="11090274" cy="5132243"/>
          </a:xfrm>
        </p:spPr>
        <p:txBody>
          <a:bodyPr/>
          <a:lstStyle/>
          <a:p>
            <a:r>
              <a:rPr lang="pl-PL" b="1" dirty="0"/>
              <a:t>Wsparcie merytoryczne w procesie składania elektronicznych wniosków wyjazdowych o podróż krajową zapewniają</a:t>
            </a:r>
          </a:p>
          <a:p>
            <a:r>
              <a:rPr lang="pl-PL" b="1" dirty="0"/>
              <a:t>pracownicy Zespołu ds. Wyjazdów Służbowych CM</a:t>
            </a:r>
          </a:p>
          <a:p>
            <a:endParaRPr lang="pl-PL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b="1" dirty="0"/>
              <a:t>mgr inż. Krystyna Muzyka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/>
              <a:t>12 370 43 56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>
                <a:solidFill>
                  <a:srgbClr val="006CD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e-mail: </a:t>
            </a:r>
            <a:r>
              <a:rPr lang="pl-PL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krystyna.muzyka@uj.edu.pl</a:t>
            </a:r>
            <a:endParaRPr lang="pl-PL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b="1" dirty="0"/>
              <a:t>mgr Agnieszka Gęsiarz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/>
              <a:t>12 370 43 46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>
                <a:solidFill>
                  <a:srgbClr val="006CD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e-mail: </a:t>
            </a:r>
            <a:r>
              <a:rPr lang="pl-PL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agnieszka.gesiarz@uj.edu.pl</a:t>
            </a:r>
            <a:endParaRPr lang="pl-PL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b="1" dirty="0"/>
              <a:t>mgr inż. Magdalena Dróżdż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/>
              <a:t>12 370 43 46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>
                <a:solidFill>
                  <a:srgbClr val="006CD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e-mail: </a:t>
            </a:r>
            <a:r>
              <a:rPr lang="pl-PL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m.drozdz@uj.edu.pl</a:t>
            </a:r>
            <a:endParaRPr lang="pl-PL" sz="1400" dirty="0"/>
          </a:p>
          <a:p>
            <a:endParaRPr lang="pl-PL" dirty="0"/>
          </a:p>
        </p:txBody>
      </p:sp>
      <p:sp>
        <p:nvSpPr>
          <p:cNvPr id="4" name="AutoShape 2" descr="Kontakt z ikonki zestawu słuchawkowego">
            <a:extLst>
              <a:ext uri="{FF2B5EF4-FFF2-40B4-BE49-F238E27FC236}">
                <a16:creationId xmlns:a16="http://schemas.microsoft.com/office/drawing/2014/main" id="{9C25E5DE-AA6A-ABAC-C79F-6777CB3ED4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Obraz 8" descr="Obraz zawierający szkic, Słuchawki, clipart, sylwetka&#10;&#10;Opis wygenerowany automatycznie">
            <a:extLst>
              <a:ext uri="{FF2B5EF4-FFF2-40B4-BE49-F238E27FC236}">
                <a16:creationId xmlns:a16="http://schemas.microsoft.com/office/drawing/2014/main" id="{99DE2922-E1C2-2961-551C-4AA89A15B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1743074"/>
            <a:ext cx="40100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9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3">
            <a:extLst>
              <a:ext uri="{FF2B5EF4-FFF2-40B4-BE49-F238E27FC236}">
                <a16:creationId xmlns:a16="http://schemas.microsoft.com/office/drawing/2014/main" id="{60687DEB-6A0E-476F-B385-C59869347837}"/>
              </a:ext>
            </a:extLst>
          </p:cNvPr>
          <p:cNvSpPr txBox="1">
            <a:spLocks/>
          </p:cNvSpPr>
          <p:nvPr/>
        </p:nvSpPr>
        <p:spPr>
          <a:xfrm>
            <a:off x="550862" y="1082705"/>
            <a:ext cx="10634373" cy="501012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</a:rPr>
              <a:t>Aplikacja podróże służbowe dostępna jest na </a:t>
            </a:r>
            <a:r>
              <a:rPr lang="pl-PL" b="1" dirty="0">
                <a:solidFill>
                  <a:schemeClr val="bg1"/>
                </a:solidFill>
              </a:rPr>
              <a:t>Portalu informacyjnym UJ</a:t>
            </a:r>
            <a:r>
              <a:rPr lang="pl-PL" dirty="0">
                <a:solidFill>
                  <a:schemeClr val="bg1"/>
                </a:solidFill>
              </a:rPr>
              <a:t> po zalogowaniu się na swoje konto.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5BF8809E-D1C2-4B39-9416-5485223CB057}"/>
              </a:ext>
            </a:extLst>
          </p:cNvPr>
          <p:cNvSpPr txBox="1">
            <a:spLocks/>
          </p:cNvSpPr>
          <p:nvPr/>
        </p:nvSpPr>
        <p:spPr>
          <a:xfrm>
            <a:off x="540000" y="358956"/>
            <a:ext cx="11090274" cy="417187"/>
          </a:xfrm>
          <a:prstGeom prst="rect">
            <a:avLst/>
          </a:prstGeom>
        </p:spPr>
        <p:txBody>
          <a:bodyPr lIns="0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Logowanie do aplikacji Podróże służbowe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386F4A65-45AA-40CD-B7F6-462461A1852C}"/>
              </a:ext>
            </a:extLst>
          </p:cNvPr>
          <p:cNvCxnSpPr>
            <a:cxnSpLocks/>
          </p:cNvCxnSpPr>
          <p:nvPr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C66E3076-BC54-4638-BD45-93BCB09D2ACD}"/>
              </a:ext>
            </a:extLst>
          </p:cNvPr>
          <p:cNvCxnSpPr>
            <a:cxnSpLocks/>
          </p:cNvCxnSpPr>
          <p:nvPr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E07A20C-0998-4C69-9865-050EE1F3E63B}"/>
              </a:ext>
            </a:extLst>
          </p:cNvPr>
          <p:cNvSpPr txBox="1"/>
          <p:nvPr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F3D49FEE-E228-41B4-916F-34A790E2E7E6}"/>
              </a:ext>
            </a:extLst>
          </p:cNvPr>
          <p:cNvCxnSpPr>
            <a:cxnSpLocks/>
          </p:cNvCxnSpPr>
          <p:nvPr/>
        </p:nvCxnSpPr>
        <p:spPr>
          <a:xfrm>
            <a:off x="550864" y="957118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8D471F65-5C20-474C-89ED-6AADE57C4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36E8B4F-94EB-10F8-96AB-6D972B4C9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169" y="1630759"/>
            <a:ext cx="8113660" cy="427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1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0B66A0-3472-E9F1-391F-00E5911A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pl-PL" b="1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C7ABBC6-C65C-BE7C-FAC7-E5EDA0905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082705"/>
            <a:ext cx="11022012" cy="5010120"/>
          </a:xfrm>
        </p:spPr>
        <p:txBody>
          <a:bodyPr/>
          <a:lstStyle/>
          <a:p>
            <a:r>
              <a:rPr lang="pl-PL" b="1" dirty="0"/>
              <a:t>Na stronie głównej wybieramy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B224BAB-49D4-25BB-14EC-A80DBF8DC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2" y="1775633"/>
            <a:ext cx="11090274" cy="3624263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6591A58E-A6A2-92C5-D104-5A76768084E9}"/>
              </a:ext>
            </a:extLst>
          </p:cNvPr>
          <p:cNvSpPr/>
          <p:nvPr/>
        </p:nvSpPr>
        <p:spPr>
          <a:xfrm>
            <a:off x="1874982" y="2918691"/>
            <a:ext cx="2142836" cy="1962871"/>
          </a:xfrm>
          <a:prstGeom prst="ellipse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66822EF9-AE25-E0AA-A1F7-2A04E369A206}"/>
              </a:ext>
            </a:extLst>
          </p:cNvPr>
          <p:cNvSpPr/>
          <p:nvPr/>
        </p:nvSpPr>
        <p:spPr>
          <a:xfrm>
            <a:off x="895927" y="3066473"/>
            <a:ext cx="2142836" cy="1815089"/>
          </a:xfrm>
          <a:prstGeom prst="ellipse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96DA76-0328-4BAC-DEB4-4E1B08C795B6}"/>
              </a:ext>
            </a:extLst>
          </p:cNvPr>
          <p:cNvSpPr/>
          <p:nvPr/>
        </p:nvSpPr>
        <p:spPr>
          <a:xfrm>
            <a:off x="1025495" y="3066473"/>
            <a:ext cx="2142836" cy="213507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9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09AA64-4996-A1DD-E3EF-2A00F9D50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b="1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C9FA1C-F947-8218-41E9-CA0CD24AB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082705"/>
            <a:ext cx="11174412" cy="501012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pl-PL" b="1" dirty="0"/>
              <a:t>Wybieramy nowy wniosek krajowy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72EFAE3-7C31-65A2-4181-DB310E211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3" y="1793387"/>
            <a:ext cx="11090273" cy="29969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2DCA385-F2B6-AD3A-318B-538EE15FE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552" y="2547619"/>
            <a:ext cx="3571875" cy="438150"/>
          </a:xfrm>
          <a:prstGeom prst="rect">
            <a:avLst/>
          </a:prstGeom>
        </p:spPr>
      </p:pic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20E48DA5-6838-FE6E-B87C-65FEADA766AF}"/>
              </a:ext>
            </a:extLst>
          </p:cNvPr>
          <p:cNvSpPr/>
          <p:nvPr/>
        </p:nvSpPr>
        <p:spPr>
          <a:xfrm>
            <a:off x="9107055" y="2678545"/>
            <a:ext cx="332509" cy="438150"/>
          </a:xfrm>
          <a:prstGeom prst="down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27FA5A6B-DB80-93FF-E565-36399EC9B4BD}"/>
              </a:ext>
            </a:extLst>
          </p:cNvPr>
          <p:cNvSpPr/>
          <p:nvPr/>
        </p:nvSpPr>
        <p:spPr>
          <a:xfrm>
            <a:off x="9217890" y="2802659"/>
            <a:ext cx="491547" cy="45719"/>
          </a:xfrm>
          <a:prstGeom prst="down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A04A2574-AFDC-C6F0-56B1-D96E0B114E49}"/>
              </a:ext>
            </a:extLst>
          </p:cNvPr>
          <p:cNvSpPr/>
          <p:nvPr/>
        </p:nvSpPr>
        <p:spPr>
          <a:xfrm>
            <a:off x="9541164" y="2802659"/>
            <a:ext cx="484632" cy="978408"/>
          </a:xfrm>
          <a:prstGeom prst="down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5F348D5-E1D3-4709-289B-46B68F6D07AF}"/>
              </a:ext>
            </a:extLst>
          </p:cNvPr>
          <p:cNvSpPr/>
          <p:nvPr/>
        </p:nvSpPr>
        <p:spPr>
          <a:xfrm>
            <a:off x="9180217" y="3001342"/>
            <a:ext cx="1245651" cy="23070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6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AD01A1-32C5-9061-01D0-027FC392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DANA PODSTAWOWE – Ekran 1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D5C1D1-24F4-23E1-E78D-69C44008BA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960582"/>
            <a:ext cx="5545136" cy="5132243"/>
          </a:xfrm>
        </p:spPr>
        <p:txBody>
          <a:bodyPr/>
          <a:lstStyle/>
          <a:p>
            <a:r>
              <a:rPr lang="pl-PL" dirty="0"/>
              <a:t>Określenie merytorycznego celu wyjazdu: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AE77DB2-F3AA-C41C-3406-BD030F6A2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863" y="1880321"/>
            <a:ext cx="2000250" cy="2381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0E34A34-47D0-0738-6CE0-52133296F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" y="1449308"/>
            <a:ext cx="11090273" cy="4715155"/>
          </a:xfrm>
          <a:prstGeom prst="rect">
            <a:avLst/>
          </a:prstGeom>
        </p:spPr>
      </p:pic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26FA8D2A-6D5D-A2B1-1BC9-D3DCD050B097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5726544" y="4682836"/>
            <a:ext cx="3297601" cy="3536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B453D2E-91BC-880F-0FA4-37CE2F1F8D88}"/>
              </a:ext>
            </a:extLst>
          </p:cNvPr>
          <p:cNvSpPr txBox="1"/>
          <p:nvPr/>
        </p:nvSpPr>
        <p:spPr>
          <a:xfrm>
            <a:off x="9024145" y="4128510"/>
            <a:ext cx="20750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rgbClr val="FF0000"/>
                </a:solidFill>
              </a:rPr>
              <a:t>Zaznaczamy               w przypadku, gdy planowana podróż jest </a:t>
            </a:r>
            <a:r>
              <a:rPr lang="pl-PL" sz="1600" b="1" dirty="0" err="1">
                <a:solidFill>
                  <a:srgbClr val="FF0000"/>
                </a:solidFill>
              </a:rPr>
              <a:t>bezkosztowa</a:t>
            </a:r>
            <a:r>
              <a:rPr lang="pl-PL" sz="1600" b="1" dirty="0">
                <a:solidFill>
                  <a:srgbClr val="FF0000"/>
                </a:solidFill>
              </a:rPr>
              <a:t> (np. koszty w całości pokrywa jednostka przyjmująca) 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CEF9DAE6-D7E3-1E72-F5FA-A355F433C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054" y="3909435"/>
            <a:ext cx="1438275" cy="1905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68FE348-4255-5041-93EB-760DACEB661F}"/>
              </a:ext>
            </a:extLst>
          </p:cNvPr>
          <p:cNvSpPr/>
          <p:nvPr/>
        </p:nvSpPr>
        <p:spPr>
          <a:xfrm>
            <a:off x="5358213" y="4452359"/>
            <a:ext cx="205099" cy="23047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BC27BEC-9C4C-C4AD-F31F-90C04C043D17}"/>
              </a:ext>
            </a:extLst>
          </p:cNvPr>
          <p:cNvSpPr/>
          <p:nvPr/>
        </p:nvSpPr>
        <p:spPr>
          <a:xfrm>
            <a:off x="2369219" y="5488168"/>
            <a:ext cx="5757831" cy="67629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DD82C96-E9E0-E25E-6875-152C150E4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862" y="1871294"/>
            <a:ext cx="15525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8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5A82030-FC11-04E1-75D2-FB52F3268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13" y="1669761"/>
            <a:ext cx="11090275" cy="338240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8D8D069-B3D1-E807-92EE-8F264ABA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DANA PODSTAWOWE – Ekran 1 cd.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C92910F-8460-8769-12C4-F09F1D096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082705"/>
            <a:ext cx="11075625" cy="5077950"/>
          </a:xfrm>
        </p:spPr>
        <p:txBody>
          <a:bodyPr/>
          <a:lstStyle/>
          <a:p>
            <a:r>
              <a:rPr lang="pl-PL" b="1" dirty="0"/>
              <a:t>Wypełnienie celu oraz etapów podróży </a:t>
            </a:r>
            <a:r>
              <a:rPr lang="pl-PL" dirty="0"/>
              <a:t>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Cel podróży - wszystkie pola musza być wypełnione. W przypadku braku instytucji przyjmującej wpisujemy </a:t>
            </a:r>
            <a:r>
              <a:rPr lang="pl-PL" b="1" dirty="0"/>
              <a:t>brak/nie dotyczy</a:t>
            </a:r>
          </a:p>
          <a:p>
            <a:r>
              <a:rPr lang="pl-PL" dirty="0"/>
              <a:t>Etapy podróży – obowiązkowe wpisanie przynajmniej dwóch etapów podróży, nie jest konieczne wpisanie godzin wyjazdu/przyjazdu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81CC1E6-8F8E-343C-C994-F54B473BA0A8}"/>
              </a:ext>
            </a:extLst>
          </p:cNvPr>
          <p:cNvSpPr/>
          <p:nvPr/>
        </p:nvSpPr>
        <p:spPr>
          <a:xfrm>
            <a:off x="565512" y="2663884"/>
            <a:ext cx="10962765" cy="34704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4">
            <a:extLst>
              <a:ext uri="{FF2B5EF4-FFF2-40B4-BE49-F238E27FC236}">
                <a16:creationId xmlns:a16="http://schemas.microsoft.com/office/drawing/2014/main" id="{F21EC0B1-3F1D-90F0-53A8-EDD6C93F2EDB}"/>
              </a:ext>
            </a:extLst>
          </p:cNvPr>
          <p:cNvSpPr/>
          <p:nvPr/>
        </p:nvSpPr>
        <p:spPr>
          <a:xfrm>
            <a:off x="550861" y="4164837"/>
            <a:ext cx="10948114" cy="78999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1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3C11B-E7B3-937F-341D-CA259CD0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DANA PODSTAWOWE – Ekran 1 cd.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5F2F113-B414-1478-66F3-99888A8488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082705"/>
            <a:ext cx="11090273" cy="5010120"/>
          </a:xfrm>
        </p:spPr>
        <p:txBody>
          <a:bodyPr/>
          <a:lstStyle/>
          <a:p>
            <a:r>
              <a:rPr lang="pl-PL" b="1" dirty="0"/>
              <a:t>Wskazanie środka transportu </a:t>
            </a:r>
            <a:r>
              <a:rPr lang="pl-PL" dirty="0"/>
              <a:t>– obowiązkowe przy każdym etapie podróży. W przypadku </a:t>
            </a:r>
            <a:r>
              <a:rPr lang="pl-PL" b="1" dirty="0"/>
              <a:t>samochodu/samolotu</a:t>
            </a:r>
            <a:r>
              <a:rPr lang="pl-PL" dirty="0"/>
              <a:t> wymagane uzupełnienie szczegółowych informacji.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B927DD9-CD11-34AD-657C-C66A00C80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" y="1834552"/>
            <a:ext cx="11012488" cy="425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3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61F95A-5C3D-A50F-2B55-BE5767D9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b="1" dirty="0"/>
              <a:t>Zestawienie dostępnych środków transportu wraz z opisem: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1F16150-136B-99ED-D00F-4D3830078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082705"/>
            <a:ext cx="11090274" cy="501012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A852B5E-3D25-C110-1E69-7B2D2C032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4" y="1273324"/>
            <a:ext cx="7651157" cy="468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1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E7A17E-8394-2503-40BB-F8E0287D9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DANA PODSTAWOWE – Ekran 1 cd.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DDA7FA6-9162-5A2A-0DD1-BB869492D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082705"/>
            <a:ext cx="11090273" cy="5010120"/>
          </a:xfrm>
        </p:spPr>
        <p:txBody>
          <a:bodyPr/>
          <a:lstStyle/>
          <a:p>
            <a:r>
              <a:rPr lang="pl-PL" dirty="0"/>
              <a:t>Pola nieobowiązkowe wypełniane w przypadku:</a:t>
            </a:r>
          </a:p>
          <a:p>
            <a:pPr marL="285750" indent="-285750">
              <a:buFontTx/>
              <a:buChar char="-"/>
            </a:pPr>
            <a:r>
              <a:rPr lang="pl-PL" dirty="0"/>
              <a:t>refundacji kosztów przez jednostkę zewnętrzną – należy wskazać nazwę i adres jednostki refundującej</a:t>
            </a:r>
          </a:p>
          <a:p>
            <a:pPr marL="285750" indent="-285750">
              <a:buFontTx/>
              <a:buChar char="-"/>
            </a:pPr>
            <a:r>
              <a:rPr lang="pl-PL" dirty="0"/>
              <a:t>w polu dodatkowe informację umieszczamy informacje istotne do procedowania wniosku (np. bilet zakupiony w kl. I rozliczenie kosztów do wysokości biletu kl. II itp.)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17285C1-9A8F-9783-3FFE-78959DDE7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1" y="3057526"/>
            <a:ext cx="11090273" cy="127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377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UJ CM - JASNY">
  <a:themeElements>
    <a:clrScheme name="UJ CM KOLORY">
      <a:dk1>
        <a:srgbClr val="18345B"/>
      </a:dk1>
      <a:lt1>
        <a:sysClr val="window" lastClr="FFFFFF"/>
      </a:lt1>
      <a:dk2>
        <a:srgbClr val="00519E"/>
      </a:dk2>
      <a:lt2>
        <a:srgbClr val="EEF0F8"/>
      </a:lt2>
      <a:accent1>
        <a:srgbClr val="18345B"/>
      </a:accent1>
      <a:accent2>
        <a:srgbClr val="00519E"/>
      </a:accent2>
      <a:accent3>
        <a:srgbClr val="FCC900"/>
      </a:accent3>
      <a:accent4>
        <a:srgbClr val="E6001B"/>
      </a:accent4>
      <a:accent5>
        <a:srgbClr val="A48E60"/>
      </a:accent5>
      <a:accent6>
        <a:srgbClr val="CDB590"/>
      </a:accent6>
      <a:hlink>
        <a:srgbClr val="006CD1"/>
      </a:hlink>
      <a:folHlink>
        <a:srgbClr val="7D9CB9"/>
      </a:folHlink>
    </a:clrScheme>
    <a:fontScheme name="UJ CM FONTS">
      <a:majorFont>
        <a:latin typeface="Ubuntu Light"/>
        <a:ea typeface=""/>
        <a:cs typeface=""/>
      </a:majorFont>
      <a:minorFont>
        <a:latin typeface="Ubuntu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>
        <a:spAutoFit/>
      </a:bodyPr>
      <a:lstStyle>
        <a:defPPr algn="l">
          <a:defRPr sz="2400" dirty="0">
            <a:solidFill>
              <a:schemeClr val="tx2"/>
            </a:solidFill>
            <a:latin typeface="Ubuntu Light" panose="020B0304030602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UJ CM - CIEMNY">
  <a:themeElements>
    <a:clrScheme name="UJ CM KOLORY">
      <a:dk1>
        <a:srgbClr val="18345B"/>
      </a:dk1>
      <a:lt1>
        <a:sysClr val="window" lastClr="FFFFFF"/>
      </a:lt1>
      <a:dk2>
        <a:srgbClr val="00519E"/>
      </a:dk2>
      <a:lt2>
        <a:srgbClr val="EEF0F8"/>
      </a:lt2>
      <a:accent1>
        <a:srgbClr val="18345B"/>
      </a:accent1>
      <a:accent2>
        <a:srgbClr val="00519E"/>
      </a:accent2>
      <a:accent3>
        <a:srgbClr val="FCC900"/>
      </a:accent3>
      <a:accent4>
        <a:srgbClr val="E6001B"/>
      </a:accent4>
      <a:accent5>
        <a:srgbClr val="A48E60"/>
      </a:accent5>
      <a:accent6>
        <a:srgbClr val="CDB590"/>
      </a:accent6>
      <a:hlink>
        <a:srgbClr val="006CD1"/>
      </a:hlink>
      <a:folHlink>
        <a:srgbClr val="7D9CB9"/>
      </a:folHlink>
    </a:clrScheme>
    <a:fontScheme name="UJ CM FONTS">
      <a:majorFont>
        <a:latin typeface="Ubuntu Light"/>
        <a:ea typeface=""/>
        <a:cs typeface=""/>
      </a:majorFont>
      <a:minorFont>
        <a:latin typeface="Ubuntu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>
        <a:spAutoFit/>
      </a:bodyPr>
      <a:lstStyle>
        <a:defPPr algn="l">
          <a:defRPr sz="2400" dirty="0">
            <a:solidFill>
              <a:schemeClr val="tx2"/>
            </a:solidFill>
            <a:latin typeface="Ubuntu Light" panose="020B0304030602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470</Words>
  <Application>Microsoft Office PowerPoint</Application>
  <PresentationFormat>Panoramiczny</PresentationFormat>
  <Paragraphs>84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Ubuntu</vt:lpstr>
      <vt:lpstr>Ubuntu Light</vt:lpstr>
      <vt:lpstr>Arial</vt:lpstr>
      <vt:lpstr>Motyw UJ CM - JASNY</vt:lpstr>
      <vt:lpstr>Motyw UJ CM - CIEMNY</vt:lpstr>
      <vt:lpstr>SKŁADANIE ELEKTRONICZNEGO WNIOSKU WYJAZDOWEGO  O PODRÓŻ KRAJOWĄ         Zespół ds. Wyjazdów Służbowych CM </vt:lpstr>
      <vt:lpstr>Prezentacja programu PowerPoint</vt:lpstr>
      <vt:lpstr>Prezentacja programu PowerPoint</vt:lpstr>
      <vt:lpstr>Prezentacja programu PowerPoint</vt:lpstr>
      <vt:lpstr>DANA PODSTAWOWE – Ekran 1 </vt:lpstr>
      <vt:lpstr>DANA PODSTAWOWE – Ekran 1 cd.</vt:lpstr>
      <vt:lpstr>DANA PODSTAWOWE – Ekran 1 cd.</vt:lpstr>
      <vt:lpstr>Zestawienie dostępnych środków transportu wraz z opisem: </vt:lpstr>
      <vt:lpstr>DANA PODSTAWOWE – Ekran 1 cd.</vt:lpstr>
      <vt:lpstr>ZAPISANIE I NADANIE NUMERU PODRÓŻY KRAJOWEJ</vt:lpstr>
      <vt:lpstr>DIETY I RYCZAŁTY – Ekran 2</vt:lpstr>
      <vt:lpstr>FINANSOWANIE WYDATKÓW – Ekran 3</vt:lpstr>
      <vt:lpstr>PODSUMOWANIE – Ekran 4</vt:lpstr>
      <vt:lpstr>DODAWANIE ZAŁĄCZNIKÓW</vt:lpstr>
      <vt:lpstr>PODGLĄD I WYSYŁANIE – Ekran 5</vt:lpstr>
      <vt:lpstr>INFORMACJE DODATKOWE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2019-03-19T13:23:25Z</dcterms:created>
  <dcterms:modified xsi:type="dcterms:W3CDTF">2024-12-02T07:29:28Z</dcterms:modified>
</cp:coreProperties>
</file>