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9" r:id="rId2"/>
  </p:sldMasterIdLst>
  <p:sldIdLst>
    <p:sldId id="301" r:id="rId3"/>
    <p:sldId id="308" r:id="rId4"/>
    <p:sldId id="307" r:id="rId5"/>
    <p:sldId id="310" r:id="rId6"/>
    <p:sldId id="311" r:id="rId7"/>
    <p:sldId id="312" r:id="rId8"/>
    <p:sldId id="316" r:id="rId9"/>
    <p:sldId id="314" r:id="rId10"/>
    <p:sldId id="323" r:id="rId11"/>
    <p:sldId id="320" r:id="rId12"/>
    <p:sldId id="321" r:id="rId13"/>
    <p:sldId id="322" r:id="rId14"/>
  </p:sldIdLst>
  <p:sldSz cx="12192000" cy="6858000"/>
  <p:notesSz cx="6858000" cy="9144000"/>
  <p:embeddedFontLst>
    <p:embeddedFont>
      <p:font typeface="Ubuntu" panose="020B0504030602030204" pitchFamily="34" charset="0"/>
      <p:regular r:id="rId15"/>
      <p:bold r:id="rId16"/>
      <p:italic r:id="rId17"/>
      <p:boldItalic r:id="rId18"/>
    </p:embeddedFont>
    <p:embeddedFont>
      <p:font typeface="Ubuntu Light" panose="020B0304030602030204" pitchFamily="34" charset="0"/>
      <p:regular r:id="rId19"/>
      <p:italic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ECD39E88-1982-4460-9D85-28864DAE2498}">
          <p14:sldIdLst>
            <p14:sldId id="301"/>
            <p14:sldId id="308"/>
            <p14:sldId id="307"/>
            <p14:sldId id="310"/>
            <p14:sldId id="311"/>
            <p14:sldId id="312"/>
            <p14:sldId id="316"/>
            <p14:sldId id="314"/>
            <p14:sldId id="323"/>
            <p14:sldId id="320"/>
            <p14:sldId id="321"/>
            <p14:sldId id="322"/>
          </p14:sldIdLst>
        </p14:section>
        <p14:section name="LISTA PRZYKŁADÓW - jasne" id="{91AC2D6C-D8CF-4CAB-B813-7BF88A4957A0}">
          <p14:sldIdLst/>
        </p14:section>
        <p14:section name="LISTA PRZYKŁADÓW - ciemne" id="{71050633-D7F6-42DD-BAB0-CDA628F3F0A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447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504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913" userDrawn="1">
          <p15:clr>
            <a:srgbClr val="A4A3A4"/>
          </p15:clr>
        </p15:guide>
        <p15:guide id="16" orient="horz" pos="731" userDrawn="1">
          <p15:clr>
            <a:srgbClr val="A4A3A4"/>
          </p15:clr>
        </p15:guide>
        <p15:guide id="17" pos="2547" userDrawn="1">
          <p15:clr>
            <a:srgbClr val="A4A3A4"/>
          </p15:clr>
        </p15:guide>
        <p15:guide id="18" pos="4021" userDrawn="1">
          <p15:clr>
            <a:srgbClr val="A4A3A4"/>
          </p15:clr>
        </p15:guide>
        <p15:guide id="19" pos="2751" userDrawn="1">
          <p15:clr>
            <a:srgbClr val="A4A3A4"/>
          </p15:clr>
        </p15:guide>
        <p15:guide id="20" pos="3636" userDrawn="1">
          <p15:clr>
            <a:srgbClr val="A4A3A4"/>
          </p15:clr>
        </p15:guide>
        <p15:guide id="21" pos="4951" userDrawn="1">
          <p15:clr>
            <a:srgbClr val="A4A3A4"/>
          </p15:clr>
        </p15:guide>
        <p15:guide id="22" pos="5133" userDrawn="1">
          <p15:clr>
            <a:srgbClr val="A4A3A4"/>
          </p15:clr>
        </p15:guide>
        <p15:guide id="23" orient="horz" userDrawn="1">
          <p15:clr>
            <a:srgbClr val="A4A3A4"/>
          </p15:clr>
        </p15:guide>
        <p15:guide id="24" orient="horz" pos="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9" y="72"/>
      </p:cViewPr>
      <p:guideLst>
        <p:guide orient="horz" pos="2160"/>
        <p:guide pos="3840"/>
        <p:guide orient="horz" pos="414"/>
        <p:guide pos="347"/>
        <p:guide orient="horz" pos="3838"/>
        <p:guide pos="7333"/>
        <p:guide pos="7447"/>
        <p:guide orient="horz" pos="4201"/>
        <p:guide orient="horz" pos="845"/>
        <p:guide orient="horz" pos="504"/>
        <p:guide orient="horz" pos="663"/>
        <p:guide orient="horz" pos="913"/>
        <p:guide orient="horz" pos="731"/>
        <p:guide pos="2547"/>
        <p:guide pos="4021"/>
        <p:guide pos="2751"/>
        <p:guide pos="3636"/>
        <p:guide pos="4951"/>
        <p:guide pos="5133"/>
        <p:guide orient="horz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0T07:55:44.08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0,'6452'0,"-6388"0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0T07:55:46.91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0,'35129'0,"-35140"0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A9E88A5-161F-486E-AC40-E7F86F197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436" y="730800"/>
            <a:ext cx="2804733" cy="13644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729606"/>
            <a:ext cx="11055349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54979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708F758-CAD8-41E4-AB1D-B26E6905D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760" y="748312"/>
            <a:ext cx="2824479" cy="13428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729606"/>
            <a:ext cx="11055349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3445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046904"/>
            <a:ext cx="11055349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288681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F852D6B-15B2-480E-ADFB-6808CD98A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EE54D18-0A1F-4911-B892-47B6E6024FD6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3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58932"/>
            <a:ext cx="5545136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3CC6949-FC65-4C56-AB8A-7C9902D98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58932"/>
            <a:ext cx="5545136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A62888-1D5E-4528-BAC0-0F3447D74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9BA445-8295-410A-880A-AAE5E2A0F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648560" y="2840806"/>
            <a:ext cx="889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www.</a:t>
            </a: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facebook.com/</a:t>
            </a:r>
            <a:r>
              <a:rPr lang="pl-PL" sz="2800" b="1" dirty="0" err="1">
                <a:solidFill>
                  <a:schemeClr val="bg1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bg1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648560" y="4183397"/>
            <a:ext cx="889488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1090" y="4431309"/>
            <a:ext cx="7569820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B060838-EF7B-44C8-9157-1CBF84921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760" y="748312"/>
            <a:ext cx="2824479" cy="1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046904"/>
            <a:ext cx="11055349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1492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680357C-2144-4A8D-87D3-63206E60E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9076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466882"/>
            <a:ext cx="5545136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A194EBE-D016-4BC1-8A9F-72705ADD0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201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466882"/>
            <a:ext cx="5545136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B0063CE-C7E5-47FB-A97B-A1DAA7525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C78348-22D0-4AD0-BA3A-5B5B9ACA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648560" y="2840806"/>
            <a:ext cx="889487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www.</a:t>
            </a:r>
            <a:r>
              <a:rPr lang="pl-PL" sz="2800" b="1" dirty="0">
                <a:solidFill>
                  <a:schemeClr val="tx2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facebook.com/</a:t>
            </a:r>
            <a:r>
              <a:rPr lang="pl-PL" sz="2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tx2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648560" y="4183397"/>
            <a:ext cx="8894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1090" y="4431309"/>
            <a:ext cx="7569820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371AF2-4D81-45AA-BFFA-F0A67EE18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436" y="730800"/>
            <a:ext cx="2804733" cy="13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6707D9-69A4-4239-87CC-AA855D5E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082705"/>
            <a:ext cx="11090273" cy="50942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93D31CC7-A5E5-4F34-A682-4A25B47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42901"/>
            <a:ext cx="11090273" cy="655666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95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3" r:id="rId4"/>
    <p:sldLayoutId id="2147483666" r:id="rId5"/>
    <p:sldLayoutId id="2147483670" r:id="rId6"/>
    <p:sldLayoutId id="2147483667" r:id="rId7"/>
    <p:sldLayoutId id="2147483655" r:id="rId8"/>
    <p:sldLayoutId id="2147483654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89F9C73-0549-4441-BB84-F04475A7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346073"/>
            <a:ext cx="11090274" cy="56832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71C419-1785-4F7D-9E92-13054CF4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082705"/>
            <a:ext cx="11090273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873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71" r:id="rId6"/>
    <p:sldLayoutId id="2147483668" r:id="rId7"/>
    <p:sldLayoutId id="2147483664" r:id="rId8"/>
    <p:sldLayoutId id="2147483665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gnieszka.gesiarz@uj.edu.pl" TargetMode="External"/><Relationship Id="rId2" Type="http://schemas.openxmlformats.org/officeDocument/2006/relationships/hyperlink" Target="mailto:krystyna.muzyka@uj.edu.p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0B30CB5-0243-48BA-BBBC-B4B0B7E3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0" y="2393222"/>
            <a:ext cx="11055349" cy="28707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SKŁADANIE ELEKTRONICZNEGO</a:t>
            </a:r>
            <a:br>
              <a:rPr lang="pl-PL" dirty="0"/>
            </a:br>
            <a:r>
              <a:rPr lang="pl-PL" dirty="0"/>
              <a:t>WNIOSKU WYJAZDOWEGO </a:t>
            </a:r>
            <a:br>
              <a:rPr lang="pl-PL" dirty="0"/>
            </a:br>
            <a:r>
              <a:rPr lang="pl-PL" dirty="0"/>
              <a:t>O PODRÓŻ </a:t>
            </a:r>
            <a:r>
              <a:rPr lang="pl-PL"/>
              <a:t>KRAJOWĄ – BEZ KOSZTÓW</a:t>
            </a:r>
            <a:br>
              <a:rPr lang="pl-PL" dirty="0"/>
            </a:br>
            <a:br>
              <a:rPr lang="pl-PL" dirty="0"/>
            </a:br>
            <a:r>
              <a:rPr lang="pl-PL" dirty="0"/>
              <a:t>							</a:t>
            </a:r>
            <a:r>
              <a:rPr lang="pl-PL" sz="2200" dirty="0"/>
              <a:t>Zespół ds. Wyjazdów Służbowych CM</a:t>
            </a:r>
            <a:br>
              <a:rPr lang="pl-PL" dirty="0"/>
            </a:br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2DE1D229-C240-C5D9-5234-C12CE3359E6C}"/>
                  </a:ext>
                </a:extLst>
              </p14:cNvPr>
              <p14:cNvContentPartPr/>
              <p14:nvPr/>
            </p14:nvContentPartPr>
            <p14:xfrm>
              <a:off x="82985" y="2395382"/>
              <a:ext cx="2346120" cy="360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2DE1D229-C240-C5D9-5234-C12CE3359E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85" y="2287382"/>
                <a:ext cx="2453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92E52372-3F73-290C-1474-39B3E9C11453}"/>
                  </a:ext>
                </a:extLst>
              </p14:cNvPr>
              <p14:cNvContentPartPr/>
              <p14:nvPr/>
            </p14:nvContentPartPr>
            <p14:xfrm>
              <a:off x="73625" y="2395382"/>
              <a:ext cx="1264680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92E52372-3F73-290C-1474-39B3E9C114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85" y="2287382"/>
                <a:ext cx="1275444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81F8E35-0115-D407-6DF2-6527640589FB}"/>
              </a:ext>
            </a:extLst>
          </p:cNvPr>
          <p:cNvCxnSpPr>
            <a:cxnSpLocks/>
          </p:cNvCxnSpPr>
          <p:nvPr/>
        </p:nvCxnSpPr>
        <p:spPr>
          <a:xfrm>
            <a:off x="484188" y="2393222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A9D7505-5305-51B9-5B0F-4B1CDCF575E1}"/>
              </a:ext>
            </a:extLst>
          </p:cNvPr>
          <p:cNvCxnSpPr>
            <a:cxnSpLocks/>
          </p:cNvCxnSpPr>
          <p:nvPr/>
        </p:nvCxnSpPr>
        <p:spPr>
          <a:xfrm>
            <a:off x="484188" y="5127921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3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BE0B4-259F-EB1D-FF2F-2EB93A51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DODAWANIE ZAŁĄCZNIKÓW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8D91DF-F8FB-87C7-EBD0-DD0C30A19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90273" cy="5010120"/>
          </a:xfrm>
        </p:spPr>
        <p:txBody>
          <a:bodyPr/>
          <a:lstStyle/>
          <a:p>
            <a:r>
              <a:rPr lang="pl-PL" dirty="0"/>
              <a:t>Do wniosku należy dołączyć załączniki: zaproszenie, plan konferencji, informację o refundacji kosztów, kalkulację cen biletów itp.</a:t>
            </a:r>
          </a:p>
          <a:p>
            <a:r>
              <a:rPr lang="pl-PL" dirty="0"/>
              <a:t>Pracownicy administracji ogólnouczelnianej musza dołączyć </a:t>
            </a:r>
            <a:r>
              <a:rPr lang="pl-PL" b="1" dirty="0"/>
              <a:t>Zgłoszenie udziału pracownika administracji ogólnouczelnianej w szkoleniu/konferencji</a:t>
            </a:r>
            <a:r>
              <a:rPr lang="pl-PL" dirty="0"/>
              <a:t> (do pobrania ze strony www.zows.cm.uj.edu.pl)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0F977DE-6884-DB3A-ED6B-EA84062D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2755387"/>
            <a:ext cx="11090273" cy="30199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3DBB7FA-4E7B-9EF6-F26B-4C22652B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4667250"/>
            <a:ext cx="42576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AE7AC-C0EF-F28C-2B6A-995D53C2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PODGLĄD I WYSYŁANIE – Ekran 2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00370A-322B-F06B-CAB6-93D59A0AD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52500"/>
            <a:ext cx="11090274" cy="5140325"/>
          </a:xfrm>
        </p:spPr>
        <p:txBody>
          <a:bodyPr/>
          <a:lstStyle/>
          <a:p>
            <a:r>
              <a:rPr lang="pl-PL" dirty="0"/>
              <a:t>Ostatnim krokiem jest wysłanie wniosku do akceptacji. Przed wysłaniem możliwy jest podgląd i wydruk wniosku.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45F2041D-3C0C-3DDB-689C-0D636D8F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65" y="1506728"/>
            <a:ext cx="8876827" cy="4398772"/>
          </a:xfrm>
          <a:prstGeom prst="rect">
            <a:avLst/>
          </a:prstGeom>
        </p:spPr>
      </p:pic>
      <p:pic>
        <p:nvPicPr>
          <p:cNvPr id="5" name="Obraz 6">
            <a:extLst>
              <a:ext uri="{FF2B5EF4-FFF2-40B4-BE49-F238E27FC236}">
                <a16:creationId xmlns:a16="http://schemas.microsoft.com/office/drawing/2014/main" id="{C9527411-AFB4-E8B9-A5AA-7290A117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54" y="1810139"/>
            <a:ext cx="947732" cy="1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6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7D728-4D2C-26AD-D02C-12353DAC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INFORMACJE DODATKOWE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A11671-CDCD-B308-F723-F94A9871DA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0582"/>
            <a:ext cx="11090274" cy="5132243"/>
          </a:xfrm>
        </p:spPr>
        <p:txBody>
          <a:bodyPr/>
          <a:lstStyle/>
          <a:p>
            <a:r>
              <a:rPr lang="pl-PL" b="1" dirty="0"/>
              <a:t>Wsparcie merytoryczne w procesie składania elektronicznych wniosków wyjazdowych o podróż krajową zapewniają</a:t>
            </a:r>
          </a:p>
          <a:p>
            <a:r>
              <a:rPr lang="pl-PL" b="1" dirty="0"/>
              <a:t>pracownicy Zespołu ds. Wyjazdów Służbowych CM</a:t>
            </a:r>
          </a:p>
          <a:p>
            <a:endParaRPr lang="pl-PL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inż. Krystyna Muzyka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12 370 43 56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krystyna.muzyka@uj.edu.pl</a:t>
            </a:r>
            <a:endParaRPr lang="pl-PL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Agnieszka Gęsiarz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12 370 43 46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agnieszka.gesiarz@uj.edu.pl</a:t>
            </a:r>
            <a:endParaRPr lang="pl-PL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inż. Magdalena Dróżdż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12 370 43 46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solidFill>
                  <a:srgbClr val="006C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m.drozdz@uj.edu.pl</a:t>
            </a:r>
            <a:endParaRPr lang="pl-PL" sz="1400" dirty="0"/>
          </a:p>
          <a:p>
            <a:endParaRPr lang="pl-PL" dirty="0"/>
          </a:p>
        </p:txBody>
      </p:sp>
      <p:sp>
        <p:nvSpPr>
          <p:cNvPr id="4" name="AutoShape 2" descr="Kontakt z ikonki zestawu słuchawkowego">
            <a:extLst>
              <a:ext uri="{FF2B5EF4-FFF2-40B4-BE49-F238E27FC236}">
                <a16:creationId xmlns:a16="http://schemas.microsoft.com/office/drawing/2014/main" id="{9C25E5DE-AA6A-ABAC-C79F-6777CB3ED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Obraz zawierający szkic, Słuchawki, clipart, sylwetka&#10;&#10;Opis wygenerowany automatycznie">
            <a:extLst>
              <a:ext uri="{FF2B5EF4-FFF2-40B4-BE49-F238E27FC236}">
                <a16:creationId xmlns:a16="http://schemas.microsoft.com/office/drawing/2014/main" id="{99DE2922-E1C2-2961-551C-4AA89A15B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743074"/>
            <a:ext cx="4010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0687DEB-6A0E-476F-B385-C59869347837}"/>
              </a:ext>
            </a:extLst>
          </p:cNvPr>
          <p:cNvSpPr txBox="1">
            <a:spLocks/>
          </p:cNvSpPr>
          <p:nvPr/>
        </p:nvSpPr>
        <p:spPr>
          <a:xfrm>
            <a:off x="550862" y="1082705"/>
            <a:ext cx="10634373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Aplikacja podróże służbowe dostępna jest na </a:t>
            </a:r>
            <a:r>
              <a:rPr lang="pl-PL" b="1" dirty="0">
                <a:solidFill>
                  <a:schemeClr val="bg1"/>
                </a:solidFill>
              </a:rPr>
              <a:t>Portalu informacyjnym UJ</a:t>
            </a:r>
            <a:r>
              <a:rPr lang="pl-PL" dirty="0">
                <a:solidFill>
                  <a:schemeClr val="bg1"/>
                </a:solidFill>
              </a:rPr>
              <a:t> po zalogowaniu się na swoje konto.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5BF8809E-D1C2-4B39-9416-5485223CB057}"/>
              </a:ext>
            </a:extLst>
          </p:cNvPr>
          <p:cNvSpPr txBox="1">
            <a:spLocks/>
          </p:cNvSpPr>
          <p:nvPr/>
        </p:nvSpPr>
        <p:spPr>
          <a:xfrm>
            <a:off x="540000" y="358956"/>
            <a:ext cx="11090274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Logowanie do aplikacji Podróże służbowe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86F4A65-45AA-40CD-B7F6-462461A1852C}"/>
              </a:ext>
            </a:extLst>
          </p:cNvPr>
          <p:cNvCxnSpPr>
            <a:cxnSpLocks/>
          </p:cNvCxnSpPr>
          <p:nvPr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66E3076-BC54-4638-BD45-93BCB09D2ACD}"/>
              </a:ext>
            </a:extLst>
          </p:cNvPr>
          <p:cNvCxnSpPr>
            <a:cxnSpLocks/>
          </p:cNvCxnSpPr>
          <p:nvPr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E07A20C-0998-4C69-9865-050EE1F3E63B}"/>
              </a:ext>
            </a:extLst>
          </p:cNvPr>
          <p:cNvSpPr txBox="1"/>
          <p:nvPr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3D49FEE-E228-41B4-916F-34A790E2E7E6}"/>
              </a:ext>
            </a:extLst>
          </p:cNvPr>
          <p:cNvCxnSpPr>
            <a:cxnSpLocks/>
          </p:cNvCxnSpPr>
          <p:nvPr/>
        </p:nvCxnSpPr>
        <p:spPr>
          <a:xfrm>
            <a:off x="550864" y="957118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8D471F65-5C20-474C-89ED-6AADE57C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6E8B4F-94EB-10F8-96AB-6D972B4C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69" y="1630759"/>
            <a:ext cx="8113660" cy="42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B66A0-3472-E9F1-391F-00E5911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SKŁADANIE WNIOSKU BEZ KOSZTÓW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7ABBC6-C65C-BE7C-FAC7-E5EDA0905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022012" cy="5010120"/>
          </a:xfrm>
        </p:spPr>
        <p:txBody>
          <a:bodyPr/>
          <a:lstStyle/>
          <a:p>
            <a:r>
              <a:rPr lang="pl-PL" b="1" dirty="0"/>
              <a:t>Na stronie głównej wybieramy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224BAB-49D4-25BB-14EC-A80DBF8D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775633"/>
            <a:ext cx="11090274" cy="3624263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6591A58E-A6A2-92C5-D104-5A76768084E9}"/>
              </a:ext>
            </a:extLst>
          </p:cNvPr>
          <p:cNvSpPr/>
          <p:nvPr/>
        </p:nvSpPr>
        <p:spPr>
          <a:xfrm>
            <a:off x="1874982" y="2918691"/>
            <a:ext cx="2142836" cy="1962871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6822EF9-AE25-E0AA-A1F7-2A04E369A206}"/>
              </a:ext>
            </a:extLst>
          </p:cNvPr>
          <p:cNvSpPr/>
          <p:nvPr/>
        </p:nvSpPr>
        <p:spPr>
          <a:xfrm>
            <a:off x="895927" y="3066473"/>
            <a:ext cx="2142836" cy="1815089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FC71022-C1AF-232A-9628-6A37C0935849}"/>
              </a:ext>
            </a:extLst>
          </p:cNvPr>
          <p:cNvSpPr/>
          <p:nvPr/>
        </p:nvSpPr>
        <p:spPr>
          <a:xfrm>
            <a:off x="1044746" y="3066473"/>
            <a:ext cx="2142836" cy="20610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9AA64-4996-A1DD-E3EF-2A00F9D5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SKŁADANIE WNIOSKU BEZ KOSZTÓW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C9FA1C-F947-8218-41E9-CA0CD24AB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174412" cy="50101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l-PL" b="1" dirty="0"/>
              <a:t>Wybieramy nowy wniosek krajowy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2EFAE3-7C31-65A2-4181-DB310E21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" y="1793387"/>
            <a:ext cx="11090273" cy="29969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2DCA385-F2B6-AD3A-318B-538EE15F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52" y="2547619"/>
            <a:ext cx="3571875" cy="438150"/>
          </a:xfrm>
          <a:prstGeom prst="rect">
            <a:avLst/>
          </a:prstGeom>
        </p:spPr>
      </p:pic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20E48DA5-6838-FE6E-B87C-65FEADA766AF}"/>
              </a:ext>
            </a:extLst>
          </p:cNvPr>
          <p:cNvSpPr/>
          <p:nvPr/>
        </p:nvSpPr>
        <p:spPr>
          <a:xfrm>
            <a:off x="9107055" y="2678545"/>
            <a:ext cx="332509" cy="438150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27FA5A6B-DB80-93FF-E565-36399EC9B4BD}"/>
              </a:ext>
            </a:extLst>
          </p:cNvPr>
          <p:cNvSpPr/>
          <p:nvPr/>
        </p:nvSpPr>
        <p:spPr>
          <a:xfrm>
            <a:off x="9217890" y="2802659"/>
            <a:ext cx="491547" cy="45719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A04A2574-AFDC-C6F0-56B1-D96E0B114E49}"/>
              </a:ext>
            </a:extLst>
          </p:cNvPr>
          <p:cNvSpPr/>
          <p:nvPr/>
        </p:nvSpPr>
        <p:spPr>
          <a:xfrm>
            <a:off x="9541164" y="2802659"/>
            <a:ext cx="484632" cy="978408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A246555-154F-1D36-58F6-8269EA2288C3}"/>
              </a:ext>
            </a:extLst>
          </p:cNvPr>
          <p:cNvSpPr/>
          <p:nvPr/>
        </p:nvSpPr>
        <p:spPr>
          <a:xfrm>
            <a:off x="9217890" y="3019944"/>
            <a:ext cx="1210797" cy="2208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6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D01A1-32C5-9061-01D0-027FC392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D5C1D1-24F4-23E1-E78D-69C44008B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0582"/>
            <a:ext cx="5545136" cy="5132243"/>
          </a:xfrm>
        </p:spPr>
        <p:txBody>
          <a:bodyPr/>
          <a:lstStyle/>
          <a:p>
            <a:r>
              <a:rPr lang="pl-PL" dirty="0"/>
              <a:t>Określenie merytorycznego celu wyjazdu: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E34A34-47D0-0738-6CE0-52133296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447799"/>
            <a:ext cx="11090273" cy="47151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AE77DB2-F3AA-C41C-3406-BD030F6A2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863" y="1880321"/>
            <a:ext cx="2000250" cy="238125"/>
          </a:xfrm>
          <a:prstGeom prst="rect">
            <a:avLst/>
          </a:prstGeo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26FA8D2A-6D5D-A2B1-1BC9-D3DCD050B097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726544" y="4682836"/>
            <a:ext cx="3297601" cy="3536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B453D2E-91BC-880F-0FA4-37CE2F1F8D88}"/>
              </a:ext>
            </a:extLst>
          </p:cNvPr>
          <p:cNvSpPr txBox="1"/>
          <p:nvPr/>
        </p:nvSpPr>
        <p:spPr>
          <a:xfrm>
            <a:off x="9024145" y="4128510"/>
            <a:ext cx="20750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Zaznaczamy               gdy planowana podróż jest </a:t>
            </a:r>
            <a:r>
              <a:rPr lang="pl-PL" sz="1600" b="1" dirty="0" err="1">
                <a:solidFill>
                  <a:srgbClr val="FF0000"/>
                </a:solidFill>
              </a:rPr>
              <a:t>bezkosztowa</a:t>
            </a:r>
            <a:r>
              <a:rPr lang="pl-PL" sz="1600" b="1" dirty="0">
                <a:solidFill>
                  <a:srgbClr val="FF0000"/>
                </a:solidFill>
              </a:rPr>
              <a:t> (np. koszty w całości pokrywa jednostka przyjmująca)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CEF9DAE6-D7E3-1E72-F5FA-A355F433C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54" y="3909435"/>
            <a:ext cx="1438275" cy="190500"/>
          </a:xfrm>
          <a:prstGeom prst="rect">
            <a:avLst/>
          </a:prstGeom>
        </p:spPr>
      </p:pic>
      <p:sp>
        <p:nvSpPr>
          <p:cNvPr id="4" name="Prostokąt 4">
            <a:extLst>
              <a:ext uri="{FF2B5EF4-FFF2-40B4-BE49-F238E27FC236}">
                <a16:creationId xmlns:a16="http://schemas.microsoft.com/office/drawing/2014/main" id="{885A9782-8234-9906-5CA4-C323A978AAA0}"/>
              </a:ext>
            </a:extLst>
          </p:cNvPr>
          <p:cNvSpPr/>
          <p:nvPr/>
        </p:nvSpPr>
        <p:spPr>
          <a:xfrm>
            <a:off x="5327779" y="4434719"/>
            <a:ext cx="261257" cy="24811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88DC485A-3414-4086-CD29-AEAD1C9E525F}"/>
              </a:ext>
            </a:extLst>
          </p:cNvPr>
          <p:cNvSpPr/>
          <p:nvPr/>
        </p:nvSpPr>
        <p:spPr>
          <a:xfrm>
            <a:off x="2390990" y="5537446"/>
            <a:ext cx="5707981" cy="55537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8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5A82030-FC11-04E1-75D2-FB52F326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3" y="1669761"/>
            <a:ext cx="11090275" cy="338240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D8D069-B3D1-E807-92EE-8F264ABA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DANA PODSTAWOWE – Ekran 1 cd.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92910F-8460-8769-12C4-F09F1D096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082705"/>
            <a:ext cx="11075625" cy="5077950"/>
          </a:xfrm>
        </p:spPr>
        <p:txBody>
          <a:bodyPr/>
          <a:lstStyle/>
          <a:p>
            <a:r>
              <a:rPr lang="pl-PL" b="1" dirty="0"/>
              <a:t>Wypełnienie celu oraz etapów podróży </a:t>
            </a:r>
            <a:r>
              <a:rPr lang="pl-PL" dirty="0"/>
              <a:t>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b="1" dirty="0"/>
              <a:t>Cel podróży </a:t>
            </a:r>
            <a:r>
              <a:rPr lang="pl-PL" dirty="0"/>
              <a:t>- wszystkie pola musza być wypełnione. W przypadku braku instytucji przyjmującej wpisujemy </a:t>
            </a:r>
            <a:r>
              <a:rPr lang="pl-PL" b="1" dirty="0"/>
              <a:t>brak/nie dotyczy</a:t>
            </a:r>
          </a:p>
          <a:p>
            <a:r>
              <a:rPr lang="pl-PL" b="1" dirty="0"/>
              <a:t>Etapy podróży </a:t>
            </a:r>
            <a:r>
              <a:rPr lang="pl-PL" dirty="0"/>
              <a:t>– obowiązkowe wpisanie przynajmniej dwóch etapów podróży, nie jest konieczne wpisanie godzin wyjazdu/przyjazdu</a:t>
            </a:r>
          </a:p>
        </p:txBody>
      </p:sp>
      <p:sp>
        <p:nvSpPr>
          <p:cNvPr id="4" name="Prostokąt 4">
            <a:extLst>
              <a:ext uri="{FF2B5EF4-FFF2-40B4-BE49-F238E27FC236}">
                <a16:creationId xmlns:a16="http://schemas.microsoft.com/office/drawing/2014/main" id="{E97A30B9-DFA0-FE22-A28B-DCEC74590574}"/>
              </a:ext>
            </a:extLst>
          </p:cNvPr>
          <p:cNvSpPr/>
          <p:nvPr/>
        </p:nvSpPr>
        <p:spPr>
          <a:xfrm>
            <a:off x="681134" y="2649894"/>
            <a:ext cx="10804849" cy="36103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C4943ED-8BEC-505C-95FF-A79DD0F1A2D8}"/>
              </a:ext>
            </a:extLst>
          </p:cNvPr>
          <p:cNvSpPr/>
          <p:nvPr/>
        </p:nvSpPr>
        <p:spPr>
          <a:xfrm>
            <a:off x="681135" y="4183224"/>
            <a:ext cx="10817290" cy="78999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1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61F95A-5C3D-A50F-2B55-BE5767D9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Zestawienie dostępnych środków transportu wraz z opisem: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F16150-136B-99ED-D00F-4D3830078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082705"/>
            <a:ext cx="11090274" cy="50101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852B5E-3D25-C110-1E69-7B2D2C03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61" y="1390262"/>
            <a:ext cx="7460148" cy="45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B6168-5C0E-76EF-5BCD-A2769BD7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ZAPISANIE I NADANIE NUMERU PODRÓŻY KRAJOWEJ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D09E9A-DC51-1659-7943-3FB8B347D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962025"/>
            <a:ext cx="11090273" cy="5130800"/>
          </a:xfrm>
        </p:spPr>
        <p:txBody>
          <a:bodyPr/>
          <a:lstStyle/>
          <a:p>
            <a:r>
              <a:rPr lang="pl-PL" dirty="0"/>
              <a:t>Po wypełnieniu Danych podstawowych można zapisać wniosek – nadany zostanie numer Podróży krajowej. Przechodzimy do następnego kroku.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222941-3DF2-8F3D-9C26-8DE5C391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986" y="1515565"/>
            <a:ext cx="7820924" cy="4577399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B90F2B-BEAA-8A6D-5033-A3ED8CEDD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185" y="1771130"/>
            <a:ext cx="947732" cy="1462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54A3C96-1EF0-257B-1350-DDA16218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290" y="2523980"/>
            <a:ext cx="1126731" cy="14923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7EBD7CE-B286-10FD-D742-7A0C2DF445E5}"/>
              </a:ext>
            </a:extLst>
          </p:cNvPr>
          <p:cNvSpPr txBox="1"/>
          <p:nvPr/>
        </p:nvSpPr>
        <p:spPr>
          <a:xfrm>
            <a:off x="6939760" y="2523980"/>
            <a:ext cx="2299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Proszę sprawdzić czy zaznaczona jest podróż </a:t>
            </a:r>
            <a:r>
              <a:rPr lang="pl-PL" b="1" dirty="0" err="1">
                <a:solidFill>
                  <a:srgbClr val="FF0000"/>
                </a:solidFill>
              </a:rPr>
              <a:t>bezkosztowa</a:t>
            </a:r>
            <a:r>
              <a:rPr lang="pl-PL" b="1" dirty="0">
                <a:solidFill>
                  <a:srgbClr val="FF0000"/>
                </a:solidFill>
              </a:rPr>
              <a:t>.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79F20474-4F77-4135-9038-1844A729BD97}"/>
              </a:ext>
            </a:extLst>
          </p:cNvPr>
          <p:cNvSpPr/>
          <p:nvPr/>
        </p:nvSpPr>
        <p:spPr>
          <a:xfrm>
            <a:off x="5568287" y="3016155"/>
            <a:ext cx="1009934" cy="191069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67652C69-C58B-7288-A4F6-1C70C8970E96}"/>
              </a:ext>
            </a:extLst>
          </p:cNvPr>
          <p:cNvSpPr/>
          <p:nvPr/>
        </p:nvSpPr>
        <p:spPr>
          <a:xfrm>
            <a:off x="6096000" y="2874902"/>
            <a:ext cx="482221" cy="45719"/>
          </a:xfrm>
          <a:prstGeom prst="left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trzałka: w lewo 11">
            <a:extLst>
              <a:ext uri="{FF2B5EF4-FFF2-40B4-BE49-F238E27FC236}">
                <a16:creationId xmlns:a16="http://schemas.microsoft.com/office/drawing/2014/main" id="{62FBF610-5589-C53A-90FA-A9A6C51C7130}"/>
              </a:ext>
            </a:extLst>
          </p:cNvPr>
          <p:cNvSpPr/>
          <p:nvPr/>
        </p:nvSpPr>
        <p:spPr>
          <a:xfrm>
            <a:off x="6414448" y="2931546"/>
            <a:ext cx="341194" cy="45719"/>
          </a:xfrm>
          <a:prstGeom prst="left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4">
            <a:extLst>
              <a:ext uri="{FF2B5EF4-FFF2-40B4-BE49-F238E27FC236}">
                <a16:creationId xmlns:a16="http://schemas.microsoft.com/office/drawing/2014/main" id="{71572EFD-1BD4-CFBB-9226-02B108B1FDF1}"/>
              </a:ext>
            </a:extLst>
          </p:cNvPr>
          <p:cNvSpPr/>
          <p:nvPr/>
        </p:nvSpPr>
        <p:spPr>
          <a:xfrm>
            <a:off x="5015021" y="2830346"/>
            <a:ext cx="191727" cy="18580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9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29128DF0-0AAC-AA23-D9F4-836CE6903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22" y="1331119"/>
            <a:ext cx="8491423" cy="4195762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772C3537-60D4-1A0B-88F1-C61FDF092D35}"/>
              </a:ext>
            </a:extLst>
          </p:cNvPr>
          <p:cNvSpPr/>
          <p:nvPr/>
        </p:nvSpPr>
        <p:spPr>
          <a:xfrm rot="10800000">
            <a:off x="7857589" y="3429000"/>
            <a:ext cx="1017638" cy="412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2EA87-170D-C65D-4DCE-8BBBA7A88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254" y="1647392"/>
            <a:ext cx="998307" cy="1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3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UJ CM - JAS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UJ CM - CIEM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Ubuntu</vt:lpstr>
      <vt:lpstr>Arial</vt:lpstr>
      <vt:lpstr>Ubuntu Light</vt:lpstr>
      <vt:lpstr>Motyw UJ CM - JASNY</vt:lpstr>
      <vt:lpstr>Motyw UJ CM - CIEMNY</vt:lpstr>
      <vt:lpstr>SKŁADANIE ELEKTRONICZNEGO WNIOSKU WYJAZDOWEGO  O PODRÓŻ KRAJOWĄ – BEZ KOSZTÓW         Zespół ds. Wyjazdów Służbowych CM </vt:lpstr>
      <vt:lpstr>PowerPoint Presentation</vt:lpstr>
      <vt:lpstr>SKŁADANIE WNIOSKU BEZ KOSZTÓW</vt:lpstr>
      <vt:lpstr>SKŁADANIE WNIOSKU BEZ KOSZTÓW</vt:lpstr>
      <vt:lpstr>DANA PODSTAWOWE – Ekran 1 </vt:lpstr>
      <vt:lpstr>DANA PODSTAWOWE – Ekran 1 cd.</vt:lpstr>
      <vt:lpstr>Zestawienie dostępnych środków transportu wraz z opisem: </vt:lpstr>
      <vt:lpstr>ZAPISANIE I NADANIE NUMERU PODRÓŻY KRAJOWEJ</vt:lpstr>
      <vt:lpstr>PowerPoint Presentation</vt:lpstr>
      <vt:lpstr>DODAWANIE ZAŁĄCZNIKÓW</vt:lpstr>
      <vt:lpstr>PODGLĄD I WYSYŁANIE – Ekran 2</vt:lpstr>
      <vt:lpstr>INFORMACJE DODATKOWE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2019-03-19T13:23:25Z</dcterms:created>
  <dcterms:modified xsi:type="dcterms:W3CDTF">2024-12-01T19:40:13Z</dcterms:modified>
</cp:coreProperties>
</file>