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9" r:id="rId2"/>
  </p:sldMasterIdLst>
  <p:sldIdLst>
    <p:sldId id="301" r:id="rId3"/>
    <p:sldId id="310" r:id="rId4"/>
    <p:sldId id="311" r:id="rId5"/>
    <p:sldId id="313" r:id="rId6"/>
    <p:sldId id="308" r:id="rId7"/>
    <p:sldId id="314" r:id="rId8"/>
    <p:sldId id="332" r:id="rId9"/>
    <p:sldId id="333" r:id="rId10"/>
    <p:sldId id="334" r:id="rId11"/>
    <p:sldId id="322" r:id="rId12"/>
  </p:sldIdLst>
  <p:sldSz cx="12192000" cy="6858000"/>
  <p:notesSz cx="6858000" cy="9144000"/>
  <p:embeddedFontLst>
    <p:embeddedFont>
      <p:font typeface="Ubuntu" panose="020B0504030602030204" pitchFamily="34" charset="0"/>
      <p:regular r:id="rId13"/>
      <p:bold r:id="rId14"/>
      <p:italic r:id="rId15"/>
      <p:boldItalic r:id="rId16"/>
    </p:embeddedFont>
    <p:embeddedFont>
      <p:font typeface="Ubuntu Light" panose="020B0304030602030204" pitchFamily="34" charset="0"/>
      <p:regular r:id="rId17"/>
      <p:italic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ECD39E88-1982-4460-9D85-28864DAE2498}">
          <p14:sldIdLst>
            <p14:sldId id="301"/>
          </p14:sldIdLst>
        </p14:section>
        <p14:section name="LISTA PRZYKŁADÓW - jasne" id="{91AC2D6C-D8CF-4CAB-B813-7BF88A4957A0}">
          <p14:sldIdLst>
            <p14:sldId id="310"/>
            <p14:sldId id="311"/>
            <p14:sldId id="313"/>
            <p14:sldId id="308"/>
            <p14:sldId id="314"/>
            <p14:sldId id="332"/>
          </p14:sldIdLst>
        </p14:section>
        <p14:section name="LISTA PRZYKŁADÓW - ciemne" id="{71050633-D7F6-42DD-BAB0-CDA628F3F0AD}">
          <p14:sldIdLst>
            <p14:sldId id="333"/>
            <p14:sldId id="334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orient="horz" pos="3838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447" userDrawn="1">
          <p15:clr>
            <a:srgbClr val="A4A3A4"/>
          </p15:clr>
        </p15:guide>
        <p15:guide id="10" orient="horz" pos="4201" userDrawn="1">
          <p15:clr>
            <a:srgbClr val="A4A3A4"/>
          </p15:clr>
        </p15:guide>
        <p15:guide id="12" orient="horz" pos="845" userDrawn="1">
          <p15:clr>
            <a:srgbClr val="A4A3A4"/>
          </p15:clr>
        </p15:guide>
        <p15:guide id="13" orient="horz" pos="504" userDrawn="1">
          <p15:clr>
            <a:srgbClr val="A4A3A4"/>
          </p15:clr>
        </p15:guide>
        <p15:guide id="14" orient="horz" pos="663" userDrawn="1">
          <p15:clr>
            <a:srgbClr val="A4A3A4"/>
          </p15:clr>
        </p15:guide>
        <p15:guide id="15" orient="horz" pos="913" userDrawn="1">
          <p15:clr>
            <a:srgbClr val="A4A3A4"/>
          </p15:clr>
        </p15:guide>
        <p15:guide id="16" orient="horz" pos="731" userDrawn="1">
          <p15:clr>
            <a:srgbClr val="A4A3A4"/>
          </p15:clr>
        </p15:guide>
        <p15:guide id="17" pos="2547" userDrawn="1">
          <p15:clr>
            <a:srgbClr val="A4A3A4"/>
          </p15:clr>
        </p15:guide>
        <p15:guide id="18" pos="4021" userDrawn="1">
          <p15:clr>
            <a:srgbClr val="A4A3A4"/>
          </p15:clr>
        </p15:guide>
        <p15:guide id="19" pos="2751" userDrawn="1">
          <p15:clr>
            <a:srgbClr val="A4A3A4"/>
          </p15:clr>
        </p15:guide>
        <p15:guide id="20" pos="3636" userDrawn="1">
          <p15:clr>
            <a:srgbClr val="A4A3A4"/>
          </p15:clr>
        </p15:guide>
        <p15:guide id="21" pos="4951" userDrawn="1">
          <p15:clr>
            <a:srgbClr val="A4A3A4"/>
          </p15:clr>
        </p15:guide>
        <p15:guide id="22" pos="5133" userDrawn="1">
          <p15:clr>
            <a:srgbClr val="A4A3A4"/>
          </p15:clr>
        </p15:guide>
        <p15:guide id="23" orient="horz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88" y="96"/>
      </p:cViewPr>
      <p:guideLst>
        <p:guide orient="horz" pos="2160"/>
        <p:guide pos="3840"/>
        <p:guide orient="horz" pos="414"/>
        <p:guide pos="347"/>
        <p:guide orient="horz" pos="3838"/>
        <p:guide pos="7333"/>
        <p:guide pos="7447"/>
        <p:guide orient="horz" pos="4201"/>
        <p:guide orient="horz" pos="845"/>
        <p:guide orient="horz" pos="504"/>
        <p:guide orient="horz" pos="663"/>
        <p:guide orient="horz" pos="913"/>
        <p:guide orient="horz" pos="731"/>
        <p:guide pos="2547"/>
        <p:guide pos="4021"/>
        <p:guide pos="2751"/>
        <p:guide pos="3636"/>
        <p:guide pos="4951"/>
        <p:guide pos="5133"/>
        <p:guide orient="horz"/>
        <p:guide orient="horz" pos="9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A9E88A5-161F-486E-AC40-E7F86F197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54979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708F758-CAD8-41E4-AB1D-B26E6905D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729606"/>
            <a:ext cx="11055349" cy="3374441"/>
          </a:xfrm>
          <a:prstGeom prst="rect">
            <a:avLst/>
          </a:prstGeom>
        </p:spPr>
        <p:txBody>
          <a:bodyPr lIns="0" rIns="0"/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3445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288681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F852D6B-15B2-480E-ADFB-6808CD98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CEE54D18-0A1F-4911-B892-47B6E6024FD6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1AA776-3549-4B83-8EE3-9428832224FF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3CC6949-FC65-4C56-AB8A-7C9902D98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6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A16889B1-82C5-4B5F-B923-F2C787E8C857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7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58932"/>
            <a:ext cx="5545136" cy="473389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A62888-1D5E-4528-BAC0-0F3447D74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6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9BA445-8295-410A-880A-AAE5E2A0F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4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www.</a:t>
            </a: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bg1"/>
                </a:solidFill>
              </a:rPr>
              <a:t>facebook.com/</a:t>
            </a:r>
            <a:r>
              <a:rPr lang="pl-PL" sz="2800" b="1" dirty="0" err="1">
                <a:solidFill>
                  <a:schemeClr val="bg1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bg1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060838-EF7B-44C8-9157-1CBF84921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760" y="748312"/>
            <a:ext cx="2824479" cy="13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B3DBDFF0-D614-493D-BA48-E07461D30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6" y="2046904"/>
            <a:ext cx="11055349" cy="337444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Wpisz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149292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680357C-2144-4A8D-87D3-63206E60E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90760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A194EBE-D016-4BC1-8A9F-72705ADD00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082705"/>
            <a:ext cx="5545136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201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podtytył i zawartość - bez stop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4E18764-782D-4471-8791-C83E8BF1A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837483"/>
            <a:ext cx="5545137" cy="3112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Podtytuł slajdu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C52D1F-45C4-4E1F-9FBF-104838520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5528"/>
            <a:ext cx="11090271" cy="417190"/>
          </a:xfrm>
          <a:prstGeom prst="rect">
            <a:avLst/>
          </a:prstGeom>
        </p:spPr>
        <p:txBody>
          <a:bodyPr lIns="0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Tytuł slajdu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C27448BE-6B0F-43C4-A579-A2D629F084F2}"/>
              </a:ext>
            </a:extLst>
          </p:cNvPr>
          <p:cNvCxnSpPr>
            <a:cxnSpLocks/>
          </p:cNvCxnSpPr>
          <p:nvPr userDrawn="1"/>
        </p:nvCxnSpPr>
        <p:spPr>
          <a:xfrm>
            <a:off x="550864" y="800100"/>
            <a:ext cx="1109027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10706D-FA10-4CD6-8CD5-E54359E2A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466882"/>
            <a:ext cx="5545136" cy="455363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/>
              <a:t>Treść slajdu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B0063CE-C7E5-47FB-A97B-A1DAA7525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09D2EB5-5820-44B6-8C98-CE7A53ABF929}"/>
              </a:ext>
            </a:extLst>
          </p:cNvPr>
          <p:cNvCxnSpPr>
            <a:cxnSpLocks/>
          </p:cNvCxnSpPr>
          <p:nvPr userDrawn="1"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04018B4-EAA6-41FB-9120-CF5C097B5F31}"/>
              </a:ext>
            </a:extLst>
          </p:cNvPr>
          <p:cNvSpPr txBox="1"/>
          <p:nvPr userDrawn="1"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tx2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tx2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tx2"/>
              </a:solidFill>
              <a:latin typeface="Ubuntu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C78348-22D0-4AD0-BA3A-5B5B9ACA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9929"/>
            <a:ext cx="1202489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7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cje końc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71F7AE5-CEE1-424D-A010-91399B49C25D}"/>
              </a:ext>
            </a:extLst>
          </p:cNvPr>
          <p:cNvSpPr txBox="1"/>
          <p:nvPr userDrawn="1"/>
        </p:nvSpPr>
        <p:spPr>
          <a:xfrm>
            <a:off x="1648560" y="2840806"/>
            <a:ext cx="889487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www.</a:t>
            </a:r>
            <a:r>
              <a:rPr lang="pl-PL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cm-uj.krakow.pl </a:t>
            </a:r>
          </a:p>
          <a:p>
            <a:pPr algn="ctr">
              <a:spcBef>
                <a:spcPts val="1200"/>
              </a:spcBef>
            </a:pPr>
            <a:r>
              <a:rPr lang="pl-PL" sz="2800" dirty="0">
                <a:solidFill>
                  <a:schemeClr val="tx2"/>
                </a:solidFill>
              </a:rPr>
              <a:t>facebook.com/</a:t>
            </a:r>
            <a:r>
              <a:rPr lang="pl-PL" sz="2800" b="1" dirty="0" err="1">
                <a:solidFill>
                  <a:schemeClr val="tx2"/>
                </a:solidFill>
                <a:latin typeface="Ubuntu" panose="020B0504030602030204" pitchFamily="34" charset="0"/>
              </a:rPr>
              <a:t>UJCMuniversity</a:t>
            </a:r>
            <a:endParaRPr lang="pl-PL" sz="2800" b="1" kern="1400" spc="400" dirty="0">
              <a:solidFill>
                <a:schemeClr val="tx2"/>
              </a:solidFill>
              <a:latin typeface="Ubuntu" panose="020B0504030602030204" pitchFamily="34" charset="0"/>
              <a:ea typeface="Lato Heavy" pitchFamily="34" charset="0"/>
              <a:cs typeface="Lato Heavy" pitchFamily="34" charset="0"/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FF46A74-E164-494D-8C81-443057E5B3E1}"/>
              </a:ext>
            </a:extLst>
          </p:cNvPr>
          <p:cNvCxnSpPr>
            <a:cxnSpLocks/>
          </p:cNvCxnSpPr>
          <p:nvPr userDrawn="1"/>
        </p:nvCxnSpPr>
        <p:spPr>
          <a:xfrm>
            <a:off x="1648560" y="4183397"/>
            <a:ext cx="8894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>
            <a:extLst>
              <a:ext uri="{FF2B5EF4-FFF2-40B4-BE49-F238E27FC236}">
                <a16:creationId xmlns:a16="http://schemas.microsoft.com/office/drawing/2014/main" id="{1FABF8A0-4F79-43FD-81D8-ED10B6952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1090" y="4431309"/>
            <a:ext cx="7569820" cy="921576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dane prezentującego (opcjonalnie)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371AF2-4D81-45AA-BFFA-F0A67EE18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436" y="730800"/>
            <a:ext cx="2804733" cy="13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D6707D9-69A4-4239-87CC-AA855D5E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50942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2">
            <a:extLst>
              <a:ext uri="{FF2B5EF4-FFF2-40B4-BE49-F238E27FC236}">
                <a16:creationId xmlns:a16="http://schemas.microsoft.com/office/drawing/2014/main" id="{93D31CC7-A5E5-4F34-A682-4A25B47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42901"/>
            <a:ext cx="11090273" cy="655666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95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3" r:id="rId4"/>
    <p:sldLayoutId id="2147483666" r:id="rId5"/>
    <p:sldLayoutId id="2147483670" r:id="rId6"/>
    <p:sldLayoutId id="2147483667" r:id="rId7"/>
    <p:sldLayoutId id="2147483655" r:id="rId8"/>
    <p:sldLayoutId id="2147483654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89F9C73-0549-4441-BB84-F04475A7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346073"/>
            <a:ext cx="11090274" cy="56832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671C419-1785-4F7D-9E92-13054CF4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082705"/>
            <a:ext cx="11090273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873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9" r:id="rId5"/>
    <p:sldLayoutId id="2147483671" r:id="rId6"/>
    <p:sldLayoutId id="2147483668" r:id="rId7"/>
    <p:sldLayoutId id="2147483664" r:id="rId8"/>
    <p:sldLayoutId id="2147483665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8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0" algn="l" defTabSz="914377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gesiarz@uj.edu.pl" TargetMode="External"/><Relationship Id="rId2" Type="http://schemas.openxmlformats.org/officeDocument/2006/relationships/hyperlink" Target="mailto:krystyna.muzyka@uj.edu.p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B30CB5-0243-48BA-BBBC-B4B0B7E3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6" y="2558475"/>
            <a:ext cx="11055349" cy="27154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ROZLICZENIE ELEKTRONICZNEGO</a:t>
            </a:r>
            <a:br>
              <a:rPr lang="pl-PL" dirty="0"/>
            </a:br>
            <a:r>
              <a:rPr lang="pl-PL" dirty="0"/>
              <a:t>WNIOSKU WYJAZDOWEGO </a:t>
            </a:r>
            <a:br>
              <a:rPr lang="pl-PL" dirty="0"/>
            </a:br>
            <a:r>
              <a:rPr lang="pl-PL" dirty="0"/>
              <a:t>O PODRÓŻ KRAJOWĄ</a:t>
            </a:r>
            <a:br>
              <a:rPr lang="pl-PL" dirty="0"/>
            </a:br>
            <a:br>
              <a:rPr lang="pl-PL" dirty="0"/>
            </a:br>
            <a:r>
              <a:rPr lang="pl-PL" dirty="0"/>
              <a:t>							</a:t>
            </a:r>
            <a:r>
              <a:rPr lang="pl-PL" sz="2200" dirty="0"/>
              <a:t>Zespół ds. Wyjazdów Służbowych CM</a:t>
            </a:r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45849139-531B-AF54-033A-B06E5E82D025}"/>
              </a:ext>
            </a:extLst>
          </p:cNvPr>
          <p:cNvCxnSpPr>
            <a:cxnSpLocks/>
          </p:cNvCxnSpPr>
          <p:nvPr/>
        </p:nvCxnSpPr>
        <p:spPr>
          <a:xfrm>
            <a:off x="484188" y="2393222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E6DF2ECB-383E-871F-2208-B74B3F6B1C7D}"/>
              </a:ext>
            </a:extLst>
          </p:cNvPr>
          <p:cNvCxnSpPr>
            <a:cxnSpLocks/>
          </p:cNvCxnSpPr>
          <p:nvPr/>
        </p:nvCxnSpPr>
        <p:spPr>
          <a:xfrm>
            <a:off x="484187" y="5427367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3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27D728-4D2C-26AD-D02C-12353DAC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INFORMACJE DODATKOWE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A11671-CDCD-B308-F723-F94A9871DA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0582"/>
            <a:ext cx="11090274" cy="5132243"/>
          </a:xfrm>
        </p:spPr>
        <p:txBody>
          <a:bodyPr/>
          <a:lstStyle/>
          <a:p>
            <a:r>
              <a:rPr lang="pl-PL" b="1" dirty="0"/>
              <a:t>Wsparcie merytoryczne w procesie rozliczania elektronicznych wniosków wyjazdowych o podróż krajową zapewniają</a:t>
            </a:r>
          </a:p>
          <a:p>
            <a:r>
              <a:rPr lang="pl-PL" b="1" dirty="0"/>
              <a:t>pracownicy Działu Księgowości</a:t>
            </a:r>
          </a:p>
          <a:p>
            <a:endParaRPr lang="pl-PL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Katarzyna Sołtys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12 370 43 34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</a:t>
            </a:r>
            <a:r>
              <a:rPr lang="pl-PL" sz="1400" dirty="0"/>
              <a:t>katarzyna.sołtys@uj.edu.pl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b="1" dirty="0"/>
              <a:t>mgr Sylwia Chmiel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/>
              <a:t>12 370 43 34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 sylwia.chmiel@uj.edu.pl</a:t>
            </a:r>
            <a:endParaRPr lang="pl-PL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l-PL" sz="1400" dirty="0"/>
          </a:p>
          <a:p>
            <a:endParaRPr lang="pl-PL" dirty="0"/>
          </a:p>
        </p:txBody>
      </p:sp>
      <p:sp>
        <p:nvSpPr>
          <p:cNvPr id="4" name="AutoShape 2" descr="Kontakt z ikonki zestawu słuchawkowego">
            <a:extLst>
              <a:ext uri="{FF2B5EF4-FFF2-40B4-BE49-F238E27FC236}">
                <a16:creationId xmlns:a16="http://schemas.microsoft.com/office/drawing/2014/main" id="{9C25E5DE-AA6A-ABAC-C79F-6777CB3ED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Obraz zawierający szkic, Słuchawki, clipart, sylwetka&#10;&#10;Opis wygenerowany automatycznie">
            <a:extLst>
              <a:ext uri="{FF2B5EF4-FFF2-40B4-BE49-F238E27FC236}">
                <a16:creationId xmlns:a16="http://schemas.microsoft.com/office/drawing/2014/main" id="{99DE2922-E1C2-2961-551C-4AA89A15B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1743074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50862" y="1082705"/>
            <a:ext cx="10634373" cy="501012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Rozliczenia dokonuje się w aplikacja podróże służbowe dostępnej na </a:t>
            </a:r>
            <a:r>
              <a:rPr lang="pl-PL" b="1" dirty="0">
                <a:solidFill>
                  <a:schemeClr val="bg1"/>
                </a:solidFill>
              </a:rPr>
              <a:t>Portalu informacyjnym UJ</a:t>
            </a:r>
            <a:r>
              <a:rPr lang="pl-PL" dirty="0">
                <a:solidFill>
                  <a:schemeClr val="bg1"/>
                </a:solidFill>
              </a:rPr>
              <a:t> po zalogowaniu się na swoje konto.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40000" y="358956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ROZLICZENIE KOSZTÓW W PODRÓŻY KRAJOWEJ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50864" y="957118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6E8B4F-94EB-10F8-96AB-6D972B4C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69" y="1630759"/>
            <a:ext cx="8113660" cy="42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B66A0-3472-E9F1-391F-00E5911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ROZLICZENIE KOSZTÓW W PODRÓŻY KRAJOWEJ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7ABBC6-C65C-BE7C-FAC7-E5EDA0905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61053"/>
            <a:ext cx="11022012" cy="5131772"/>
          </a:xfrm>
        </p:spPr>
        <p:txBody>
          <a:bodyPr/>
          <a:lstStyle/>
          <a:p>
            <a:r>
              <a:rPr lang="pl-PL" dirty="0"/>
              <a:t>Na stronie głównej wybieramy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224BAB-49D4-25BB-14EC-A80DBF8D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1783133"/>
            <a:ext cx="11090274" cy="3624263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6591A58E-A6A2-92C5-D104-5A76768084E9}"/>
              </a:ext>
            </a:extLst>
          </p:cNvPr>
          <p:cNvSpPr/>
          <p:nvPr/>
        </p:nvSpPr>
        <p:spPr>
          <a:xfrm>
            <a:off x="1874982" y="2918691"/>
            <a:ext cx="2142836" cy="1962871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6822EF9-AE25-E0AA-A1F7-2A04E369A206}"/>
              </a:ext>
            </a:extLst>
          </p:cNvPr>
          <p:cNvSpPr/>
          <p:nvPr/>
        </p:nvSpPr>
        <p:spPr>
          <a:xfrm>
            <a:off x="895927" y="3066473"/>
            <a:ext cx="2142836" cy="1815089"/>
          </a:xfrm>
          <a:prstGeom prst="ellipse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72A2155-E5EE-ACDF-8214-C86B940030DB}"/>
              </a:ext>
            </a:extLst>
          </p:cNvPr>
          <p:cNvSpPr/>
          <p:nvPr/>
        </p:nvSpPr>
        <p:spPr>
          <a:xfrm>
            <a:off x="1044746" y="3066473"/>
            <a:ext cx="2142836" cy="20610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2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50863" y="919227"/>
            <a:ext cx="11090270" cy="517359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Wybieramy podróż do rozliczenia i klikamy „Rozlicz wybrany wniosek”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ROZLICZENIE KOSZTÓW W PODRÓŻY KRAJOWEJ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40000" y="815109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BF66C1-4ECF-29D4-5998-5E480833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1830053"/>
            <a:ext cx="11090271" cy="276172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3D3E283-8D5D-1B76-2453-5520BB7E104B}"/>
              </a:ext>
            </a:extLst>
          </p:cNvPr>
          <p:cNvSpPr/>
          <p:nvPr/>
        </p:nvSpPr>
        <p:spPr>
          <a:xfrm>
            <a:off x="1976582" y="4322618"/>
            <a:ext cx="9411854" cy="23090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B8A713-73AC-0E94-1197-C6C1F9B3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53" y="2552316"/>
            <a:ext cx="2790825" cy="3810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30633D8-E024-F901-3644-D3FD1D883C42}"/>
              </a:ext>
            </a:extLst>
          </p:cNvPr>
          <p:cNvSpPr/>
          <p:nvPr/>
        </p:nvSpPr>
        <p:spPr>
          <a:xfrm>
            <a:off x="2717562" y="2990189"/>
            <a:ext cx="1290415" cy="23090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1AE9E92F-CE84-DFBD-556E-1485C4D6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405765"/>
            <a:ext cx="11079405" cy="4440854"/>
          </a:xfrm>
          <a:prstGeom prst="rect">
            <a:avLst/>
          </a:prstGeom>
        </p:spPr>
      </p:pic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50863" y="934236"/>
            <a:ext cx="11090270" cy="51585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Sprawdzamy czy dane skopiowane z wniosku są zgodne z rzeczywistym przebiegiem podróży – korygujemy różnice 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ROZLICZENIE - DANE PODSTAWOWE – Ekran 1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40000" y="815109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BF0A6D07-6F58-EF35-704A-105AC0CCED50}"/>
              </a:ext>
            </a:extLst>
          </p:cNvPr>
          <p:cNvSpPr/>
          <p:nvPr/>
        </p:nvSpPr>
        <p:spPr>
          <a:xfrm>
            <a:off x="1847273" y="5172365"/>
            <a:ext cx="9596582" cy="53570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03BD46FA-5143-F3CE-7F85-C7F5071E2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6" y="5816924"/>
            <a:ext cx="11079405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ABA8E4DD-66B0-B695-5EC3-461E331AF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940" y="1641783"/>
            <a:ext cx="1966623" cy="20152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3BA66A86-36FA-504D-CC2F-E4D687A51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691" y="1971531"/>
            <a:ext cx="13716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>
            <a:extLst>
              <a:ext uri="{FF2B5EF4-FFF2-40B4-BE49-F238E27FC236}">
                <a16:creationId xmlns:a16="http://schemas.microsoft.com/office/drawing/2014/main" id="{60687DEB-6A0E-476F-B385-C59869347837}"/>
              </a:ext>
            </a:extLst>
          </p:cNvPr>
          <p:cNvSpPr txBox="1">
            <a:spLocks/>
          </p:cNvSpPr>
          <p:nvPr/>
        </p:nvSpPr>
        <p:spPr>
          <a:xfrm>
            <a:off x="540000" y="934236"/>
            <a:ext cx="11090270" cy="517484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</a:rPr>
              <a:t>Zaznaczamy świadczenia do rozliczenia oraz zapewnione posiłki. Odznaczamy ryczałt hotelowy przy rozliczeniu kosztów fakturą. Ryczałt hotelowy – rozliczenie bez faktury.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5BF8809E-D1C2-4B39-9416-5485223CB057}"/>
              </a:ext>
            </a:extLst>
          </p:cNvPr>
          <p:cNvSpPr txBox="1">
            <a:spLocks/>
          </p:cNvSpPr>
          <p:nvPr/>
        </p:nvSpPr>
        <p:spPr>
          <a:xfrm>
            <a:off x="550864" y="345528"/>
            <a:ext cx="11090274" cy="417187"/>
          </a:xfrm>
          <a:prstGeom prst="rect">
            <a:avLst/>
          </a:prstGeom>
        </p:spPr>
        <p:txBody>
          <a:bodyPr lIns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ROZLICZENIE - DIETY I RYCZAŁTY – Ekran 2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386F4A65-45AA-40CD-B7F6-462461A1852C}"/>
              </a:ext>
            </a:extLst>
          </p:cNvPr>
          <p:cNvCxnSpPr>
            <a:cxnSpLocks/>
          </p:cNvCxnSpPr>
          <p:nvPr/>
        </p:nvCxnSpPr>
        <p:spPr>
          <a:xfrm>
            <a:off x="550864" y="800100"/>
            <a:ext cx="1109027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C66E3076-BC54-4638-BD45-93BCB09D2ACD}"/>
              </a:ext>
            </a:extLst>
          </p:cNvPr>
          <p:cNvCxnSpPr>
            <a:cxnSpLocks/>
          </p:cNvCxnSpPr>
          <p:nvPr/>
        </p:nvCxnSpPr>
        <p:spPr>
          <a:xfrm>
            <a:off x="550863" y="6273800"/>
            <a:ext cx="110902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E07A20C-0998-4C69-9865-050EE1F3E63B}"/>
              </a:ext>
            </a:extLst>
          </p:cNvPr>
          <p:cNvSpPr txBox="1"/>
          <p:nvPr/>
        </p:nvSpPr>
        <p:spPr>
          <a:xfrm>
            <a:off x="9596648" y="6483999"/>
            <a:ext cx="2044487" cy="2148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pl-PL" sz="1051" dirty="0" err="1">
                <a:solidFill>
                  <a:schemeClr val="bg1"/>
                </a:solidFill>
                <a:latin typeface="Ubuntu Light" pitchFamily="34" charset="0"/>
              </a:rPr>
              <a:t>www.</a:t>
            </a:r>
            <a:r>
              <a:rPr lang="pl-PL" sz="1051" b="1" dirty="0" err="1">
                <a:solidFill>
                  <a:schemeClr val="bg1"/>
                </a:solidFill>
                <a:latin typeface="Ubuntu" pitchFamily="34" charset="0"/>
              </a:rPr>
              <a:t>cm-uj.krakow.pl</a:t>
            </a:r>
            <a:endParaRPr lang="pl-PL" sz="1051" b="1" dirty="0">
              <a:solidFill>
                <a:schemeClr val="bg1"/>
              </a:solidFill>
              <a:latin typeface="Ubuntu" pitchFamily="34" charset="0"/>
            </a:endParaRPr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F3D49FEE-E228-41B4-916F-34A790E2E7E6}"/>
              </a:ext>
            </a:extLst>
          </p:cNvPr>
          <p:cNvCxnSpPr>
            <a:cxnSpLocks/>
          </p:cNvCxnSpPr>
          <p:nvPr/>
        </p:nvCxnSpPr>
        <p:spPr>
          <a:xfrm>
            <a:off x="540000" y="815109"/>
            <a:ext cx="110902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8D471F65-5C20-474C-89ED-6AADE57C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6392927"/>
            <a:ext cx="1239299" cy="331200"/>
          </a:xfrm>
          <a:prstGeom prst="rect">
            <a:avLst/>
          </a:prstGeom>
        </p:spPr>
      </p:pic>
      <p:pic>
        <p:nvPicPr>
          <p:cNvPr id="10" name="Obraz 9" descr="Obraz zawierający tekst, zrzut ekranu, oprogramowanie, Ikona komputerowa">
            <a:extLst>
              <a:ext uri="{FF2B5EF4-FFF2-40B4-BE49-F238E27FC236}">
                <a16:creationId xmlns:a16="http://schemas.microsoft.com/office/drawing/2014/main" id="{11527EA5-AE44-5A19-20B8-542B4D15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734469"/>
            <a:ext cx="9181322" cy="3886051"/>
          </a:xfrm>
          <a:prstGeom prst="rect">
            <a:avLst/>
          </a:prstGeom>
        </p:spPr>
      </p:pic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F584CEC6-EE05-4B84-6961-553FB816B949}"/>
              </a:ext>
            </a:extLst>
          </p:cNvPr>
          <p:cNvSpPr/>
          <p:nvPr/>
        </p:nvSpPr>
        <p:spPr>
          <a:xfrm flipH="1">
            <a:off x="3527682" y="2511188"/>
            <a:ext cx="280043" cy="532263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D439B608-1363-1CAC-05EE-CAA1CF0D7298}"/>
              </a:ext>
            </a:extLst>
          </p:cNvPr>
          <p:cNvSpPr/>
          <p:nvPr/>
        </p:nvSpPr>
        <p:spPr>
          <a:xfrm>
            <a:off x="3316406" y="2511188"/>
            <a:ext cx="45719" cy="532263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50D5D8E1-03DE-BC5F-48D7-E33587E5C2FC}"/>
              </a:ext>
            </a:extLst>
          </p:cNvPr>
          <p:cNvSpPr/>
          <p:nvPr/>
        </p:nvSpPr>
        <p:spPr>
          <a:xfrm>
            <a:off x="3481963" y="2511188"/>
            <a:ext cx="516831" cy="532263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85CFCBDC-86E5-78BC-324F-14841300CFB2}"/>
              </a:ext>
            </a:extLst>
          </p:cNvPr>
          <p:cNvSpPr/>
          <p:nvPr/>
        </p:nvSpPr>
        <p:spPr>
          <a:xfrm>
            <a:off x="3643952" y="2920621"/>
            <a:ext cx="280043" cy="272955"/>
          </a:xfrm>
          <a:prstGeom prst="down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trzałka: w lewo 17">
            <a:extLst>
              <a:ext uri="{FF2B5EF4-FFF2-40B4-BE49-F238E27FC236}">
                <a16:creationId xmlns:a16="http://schemas.microsoft.com/office/drawing/2014/main" id="{D75E9548-AE02-85B6-B3E3-DAEA5B238F4B}"/>
              </a:ext>
            </a:extLst>
          </p:cNvPr>
          <p:cNvSpPr/>
          <p:nvPr/>
        </p:nvSpPr>
        <p:spPr>
          <a:xfrm>
            <a:off x="4205822" y="3193576"/>
            <a:ext cx="134166" cy="109182"/>
          </a:xfrm>
          <a:prstGeom prst="left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trzałka: w lewo 21">
            <a:extLst>
              <a:ext uri="{FF2B5EF4-FFF2-40B4-BE49-F238E27FC236}">
                <a16:creationId xmlns:a16="http://schemas.microsoft.com/office/drawing/2014/main" id="{0085F8B3-C1F5-008A-66C6-9A4A99DB4E75}"/>
              </a:ext>
            </a:extLst>
          </p:cNvPr>
          <p:cNvSpPr/>
          <p:nvPr/>
        </p:nvSpPr>
        <p:spPr>
          <a:xfrm>
            <a:off x="3807725" y="2770495"/>
            <a:ext cx="696036" cy="532263"/>
          </a:xfrm>
          <a:prstGeom prst="left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trzałka: w lewo 22">
            <a:extLst>
              <a:ext uri="{FF2B5EF4-FFF2-40B4-BE49-F238E27FC236}">
                <a16:creationId xmlns:a16="http://schemas.microsoft.com/office/drawing/2014/main" id="{DBE1EB4A-60A5-4DA4-6CAA-53F9007B4602}"/>
              </a:ext>
            </a:extLst>
          </p:cNvPr>
          <p:cNvSpPr/>
          <p:nvPr/>
        </p:nvSpPr>
        <p:spPr>
          <a:xfrm>
            <a:off x="818866" y="3429000"/>
            <a:ext cx="627797" cy="652877"/>
          </a:xfrm>
          <a:prstGeom prst="leftArrow">
            <a:avLst/>
          </a:prstGeom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EE6F8A5-D047-C0EE-2646-66D9511BECEF}"/>
              </a:ext>
            </a:extLst>
          </p:cNvPr>
          <p:cNvSpPr/>
          <p:nvPr/>
        </p:nvSpPr>
        <p:spPr>
          <a:xfrm>
            <a:off x="6085135" y="4233287"/>
            <a:ext cx="4158953" cy="20152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82738E-3C30-2169-BCE0-F7D19FA42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959" y="2016819"/>
            <a:ext cx="1966633" cy="20152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4430E3F-3433-3C5F-DB7C-E268B9A53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694" y="5268419"/>
            <a:ext cx="798793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D9B3-7190-5D09-C252-D9987AA3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/>
              <a:t>WYDATKI PLANOWANE I NIEPLANOWANE– Ekran 3  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6816-D434-C958-6604-F6943DD99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914400"/>
            <a:ext cx="11085197" cy="5299788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pl-PL" b="1" dirty="0">
                <a:solidFill>
                  <a:schemeClr val="bg1"/>
                </a:solidFill>
              </a:rPr>
              <a:t>ydatki planowane  - </a:t>
            </a:r>
            <a:r>
              <a:rPr lang="pl-PL" dirty="0">
                <a:solidFill>
                  <a:schemeClr val="bg1"/>
                </a:solidFill>
              </a:rPr>
              <a:t>wpisujemy </a:t>
            </a:r>
            <a:r>
              <a:rPr lang="pl-PL" dirty="0"/>
              <a:t>koszty uwzględnione we wniosku przed </a:t>
            </a:r>
            <a:r>
              <a:rPr lang="pl-PL" dirty="0">
                <a:solidFill>
                  <a:schemeClr val="bg1"/>
                </a:solidFill>
              </a:rPr>
              <a:t>wyjazdem (np. koszty podróży</a:t>
            </a:r>
            <a:r>
              <a:rPr lang="pl-PL" dirty="0"/>
              <a:t>, diet, noclegów, opłaty konferencyjnej)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pl-PL" b="1" dirty="0">
                <a:solidFill>
                  <a:schemeClr val="bg1"/>
                </a:solidFill>
              </a:rPr>
              <a:t>ydatki nieplanowane – </a:t>
            </a:r>
            <a:r>
              <a:rPr lang="pl-PL" dirty="0">
                <a:solidFill>
                  <a:schemeClr val="bg1"/>
                </a:solidFill>
              </a:rPr>
              <a:t>wpisujemy koszty nieuwzględnione we wniosku prze wyjazdem.</a:t>
            </a:r>
            <a:r>
              <a:rPr lang="pl-PL" sz="1600" dirty="0">
                <a:solidFill>
                  <a:schemeClr val="bg1"/>
                </a:solidFill>
              </a:rPr>
              <a:t> Przycisk „dodaj” rozwija listę wydatków nieplanowanych które możemy  dodać do na tym etapie rozliczenia.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id="{C897414F-F339-9B01-1440-18F68A87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8" y="1524354"/>
            <a:ext cx="11090274" cy="4171138"/>
          </a:xfrm>
          <a:prstGeom prst="rect">
            <a:avLst/>
          </a:prstGeom>
        </p:spPr>
      </p:pic>
      <p:sp>
        <p:nvSpPr>
          <p:cNvPr id="6" name="Prostokąt 17">
            <a:extLst>
              <a:ext uri="{FF2B5EF4-FFF2-40B4-BE49-F238E27FC236}">
                <a16:creationId xmlns:a16="http://schemas.microsoft.com/office/drawing/2014/main" id="{A4341AE8-6DB0-9682-2988-AF95C099C848}"/>
              </a:ext>
            </a:extLst>
          </p:cNvPr>
          <p:cNvSpPr/>
          <p:nvPr/>
        </p:nvSpPr>
        <p:spPr>
          <a:xfrm>
            <a:off x="1765234" y="1804272"/>
            <a:ext cx="1441439" cy="2953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17">
            <a:extLst>
              <a:ext uri="{FF2B5EF4-FFF2-40B4-BE49-F238E27FC236}">
                <a16:creationId xmlns:a16="http://schemas.microsoft.com/office/drawing/2014/main" id="{DF786192-EA24-76EA-2F2F-5BBD6F7E75CD}"/>
              </a:ext>
            </a:extLst>
          </p:cNvPr>
          <p:cNvSpPr/>
          <p:nvPr/>
        </p:nvSpPr>
        <p:spPr>
          <a:xfrm>
            <a:off x="1765233" y="4457019"/>
            <a:ext cx="1441439" cy="2953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0" rtlCol="0" anchor="ctr">
            <a:spAutoFit/>
          </a:bodyPr>
          <a:lstStyle/>
          <a:p>
            <a:pPr algn="l"/>
            <a:endParaRPr lang="pl-PL" sz="2400" dirty="0">
              <a:solidFill>
                <a:schemeClr val="tx2"/>
              </a:solidFill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8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C175-41C1-9E0F-E30E-2569C564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PODSUMOWANIE WSZYSTKICH WYDATKÓW – Ekran 4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6025C-8B1E-04E5-7D2E-7DCE27C03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2" y="863235"/>
            <a:ext cx="11090274" cy="523506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2" descr="Obraz zawierający tekst, numer, oprogramowanie, Czcionka">
            <a:extLst>
              <a:ext uri="{FF2B5EF4-FFF2-40B4-BE49-F238E27FC236}">
                <a16:creationId xmlns:a16="http://schemas.microsoft.com/office/drawing/2014/main" id="{51B27EA8-8869-02A4-A377-D26CE8745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7" y="1116082"/>
            <a:ext cx="10606763" cy="472937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774CBA8-1F8A-2216-275D-7FE1FFC6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589" y="1481137"/>
            <a:ext cx="15525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7938-C653-EACD-A43B-1E441D05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/>
              <a:t>PODGLĄD I WYSYŁANIE – Ekran 5</a:t>
            </a:r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EE998-854F-811E-D05A-5DD79C0C1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923731"/>
            <a:ext cx="11090274" cy="5169093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Do rozliczenia należy dołączyć skany faktur/rachunków. Oryginały  przekazujemy do Działu Księgowości z nadanym numerem z </a:t>
            </a:r>
            <a:r>
              <a:rPr lang="pl-PL" dirty="0" err="1">
                <a:solidFill>
                  <a:srgbClr val="FF0000"/>
                </a:solidFill>
              </a:rPr>
              <a:t>Workflow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(dokumentów wprowadzanych w FV60 nie wysyłamy do akceptacji, jedynie zapisujemy lub wciskamy przycisk „ZANIECHAJ” - ścieżka </a:t>
            </a:r>
            <a:r>
              <a:rPr lang="pl-PL" b="1" dirty="0" err="1">
                <a:solidFill>
                  <a:srgbClr val="FF0000"/>
                </a:solidFill>
              </a:rPr>
              <a:t>Workflow</a:t>
            </a:r>
            <a:r>
              <a:rPr lang="pl-PL" b="1" dirty="0">
                <a:solidFill>
                  <a:srgbClr val="FF0000"/>
                </a:solidFill>
              </a:rPr>
              <a:t> nie zostaje uruchomiona !!!)</a:t>
            </a:r>
          </a:p>
          <a:p>
            <a:endParaRPr lang="pl-PL" dirty="0"/>
          </a:p>
        </p:txBody>
      </p:sp>
      <p:pic>
        <p:nvPicPr>
          <p:cNvPr id="4" name="Obraz 4" descr="Obraz zawierający tekst, oprogramowanie, numer, Czcionka">
            <a:extLst>
              <a:ext uri="{FF2B5EF4-FFF2-40B4-BE49-F238E27FC236}">
                <a16:creationId xmlns:a16="http://schemas.microsoft.com/office/drawing/2014/main" id="{CEEDBE80-23AC-C8C1-0954-23AD8060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912775"/>
            <a:ext cx="11090274" cy="434106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22C2AFC-0417-5255-F1D2-F9A5B5EE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67" y="2233167"/>
            <a:ext cx="15525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16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UJ CM - JAS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UJ CM - CIEMNY">
  <a:themeElements>
    <a:clrScheme name="UJ CM KOLORY">
      <a:dk1>
        <a:srgbClr val="18345B"/>
      </a:dk1>
      <a:lt1>
        <a:sysClr val="window" lastClr="FFFFFF"/>
      </a:lt1>
      <a:dk2>
        <a:srgbClr val="00519E"/>
      </a:dk2>
      <a:lt2>
        <a:srgbClr val="EEF0F8"/>
      </a:lt2>
      <a:accent1>
        <a:srgbClr val="18345B"/>
      </a:accent1>
      <a:accent2>
        <a:srgbClr val="00519E"/>
      </a:accent2>
      <a:accent3>
        <a:srgbClr val="FCC900"/>
      </a:accent3>
      <a:accent4>
        <a:srgbClr val="E6001B"/>
      </a:accent4>
      <a:accent5>
        <a:srgbClr val="A48E60"/>
      </a:accent5>
      <a:accent6>
        <a:srgbClr val="CDB590"/>
      </a:accent6>
      <a:hlink>
        <a:srgbClr val="006CD1"/>
      </a:hlink>
      <a:folHlink>
        <a:srgbClr val="7D9CB9"/>
      </a:folHlink>
    </a:clrScheme>
    <a:fontScheme name="UJ CM FONTS">
      <a:majorFont>
        <a:latin typeface="Ubuntu Light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>
        <a:spAutoFit/>
      </a:bodyPr>
      <a:lstStyle>
        <a:defPPr algn="l">
          <a:defRPr sz="2400" dirty="0">
            <a:solidFill>
              <a:schemeClr val="tx2"/>
            </a:solidFill>
            <a:latin typeface="Ubuntu Light" panose="020B0304030602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Panoramiczny</PresentationFormat>
  <Paragraphs>43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Ubuntu</vt:lpstr>
      <vt:lpstr>Arial</vt:lpstr>
      <vt:lpstr>Ubuntu Light</vt:lpstr>
      <vt:lpstr>Motyw UJ CM - JASNY</vt:lpstr>
      <vt:lpstr>Motyw UJ CM - CIEMNY</vt:lpstr>
      <vt:lpstr>ROZLICZENIE ELEKTRONICZNEGO WNIOSKU WYJAZDOWEGO  O PODRÓŻ KRAJOWĄ         Zespół ds. Wyjazdów Służbowych CM</vt:lpstr>
      <vt:lpstr>Prezentacja programu PowerPoint</vt:lpstr>
      <vt:lpstr>ROZLICZENIE KOSZTÓW W PODRÓŻY KRAJOWEJ </vt:lpstr>
      <vt:lpstr>Prezentacja programu PowerPoint</vt:lpstr>
      <vt:lpstr>Prezentacja programu PowerPoint</vt:lpstr>
      <vt:lpstr>Prezentacja programu PowerPoint</vt:lpstr>
      <vt:lpstr>WYDATKI PLANOWANE I NIEPLANOWANE– Ekran 3   </vt:lpstr>
      <vt:lpstr>PODSUMOWANIE WSZYSTKICH WYDATKÓW – Ekran 4</vt:lpstr>
      <vt:lpstr>PODGLĄD I WYSYŁANIE – Ekran 5</vt:lpstr>
      <vt:lpstr>INFORMACJE DODATKOWE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2019-03-19T13:23:25Z</dcterms:created>
  <dcterms:modified xsi:type="dcterms:W3CDTF">2024-12-02T07:27:36Z</dcterms:modified>
</cp:coreProperties>
</file>